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handoutMasterIdLst>
    <p:handoutMasterId r:id="rId22"/>
  </p:handoutMasterIdLst>
  <p:sldIdLst>
    <p:sldId id="256" r:id="rId3"/>
    <p:sldId id="389" r:id="rId4"/>
    <p:sldId id="390" r:id="rId5"/>
    <p:sldId id="403" r:id="rId6"/>
    <p:sldId id="391" r:id="rId7"/>
    <p:sldId id="395" r:id="rId8"/>
    <p:sldId id="392" r:id="rId9"/>
    <p:sldId id="396" r:id="rId10"/>
    <p:sldId id="387" r:id="rId11"/>
    <p:sldId id="347" r:id="rId12"/>
    <p:sldId id="346" r:id="rId13"/>
    <p:sldId id="397" r:id="rId14"/>
    <p:sldId id="398" r:id="rId15"/>
    <p:sldId id="401" r:id="rId16"/>
    <p:sldId id="402" r:id="rId17"/>
    <p:sldId id="399" r:id="rId18"/>
    <p:sldId id="400" r:id="rId19"/>
    <p:sldId id="404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599"/>
    <a:srgbClr val="ED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325" autoAdjust="0"/>
    <p:restoredTop sz="89437" autoAdjust="0"/>
  </p:normalViewPr>
  <p:slideViewPr>
    <p:cSldViewPr snapToGrid="0" showGuides="1">
      <p:cViewPr>
        <p:scale>
          <a:sx n="75" d="100"/>
          <a:sy n="75" d="100"/>
        </p:scale>
        <p:origin x="-282" y="-1122"/>
      </p:cViewPr>
      <p:guideLst>
        <p:guide orient="horz"/>
        <p:guide orient="horz" pos="4319"/>
        <p:guide pos="5759"/>
        <p:guide/>
        <p:guide pos="289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-1242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E8242E7A-CB16-4BC1-A000-B0F3DFAF15E6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8EFB1DD7-FFE8-4DBE-93C6-F345052F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71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06FE51F2-C427-4624-A829-83F60E1AD3DF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C699C0BE-E5D9-4CE4-8D88-7AA259A68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89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696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4037"/>
            <a:ext cx="7772400" cy="450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947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B24F-2A43-4A24-B71A-8F7C5E42ACA1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ECCF-F01E-4D08-BA9A-97144537B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0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B24F-2A43-4A24-B71A-8F7C5E42ACA1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ECCF-F01E-4D08-BA9A-97144537B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13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B24F-2A43-4A24-B71A-8F7C5E42ACA1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ECCF-F01E-4D08-BA9A-97144537B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29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696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4037"/>
            <a:ext cx="7772400" cy="450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33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B24F-2A43-4A24-B71A-8F7C5E42ACA1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ECCF-F01E-4D08-BA9A-97144537B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4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B24F-2A43-4A24-B71A-8F7C5E42ACA1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ECCF-F01E-4D08-BA9A-97144537B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0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B24F-2A43-4A24-B71A-8F7C5E42ACA1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ECCF-F01E-4D08-BA9A-97144537B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0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B24F-2A43-4A24-B71A-8F7C5E42ACA1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ECCF-F01E-4D08-BA9A-97144537B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0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B24F-2A43-4A24-B71A-8F7C5E42ACA1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ECCF-F01E-4D08-BA9A-97144537B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29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B24F-2A43-4A24-B71A-8F7C5E42ACA1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ECCF-F01E-4D08-BA9A-97144537B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14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B24F-2A43-4A24-B71A-8F7C5E42ACA1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ECCF-F01E-4D08-BA9A-97144537B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44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B24F-2A43-4A24-B71A-8F7C5E42ACA1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ECCF-F01E-4D08-BA9A-97144537B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13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4B24F-2A43-4A24-B71A-8F7C5E42ACA1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AECCF-F01E-4D08-BA9A-97144537B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0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219200"/>
            <a:ext cx="7848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5820" y="2179637"/>
            <a:ext cx="7924799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4613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+mj-lt"/>
          <a:ea typeface="ヒラギノ角ゴ Pro W3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ebdings" charset="0"/>
        <a:buChar char="4"/>
        <a:defRPr sz="28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63052"/>
        </a:buClr>
        <a:buFont typeface="Wingdings" charset="0"/>
        <a:buChar char="§"/>
        <a:defRPr sz="2500">
          <a:solidFill>
            <a:schemeClr val="tx1"/>
          </a:solidFill>
          <a:latin typeface="+mn-lt"/>
          <a:ea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sz="2200">
          <a:solidFill>
            <a:schemeClr val="tx1"/>
          </a:solidFill>
          <a:latin typeface="+mn-lt"/>
          <a:ea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ü"/>
        <a:defRPr sz="2000">
          <a:solidFill>
            <a:schemeClr val="tx1"/>
          </a:solidFill>
          <a:latin typeface="+mn-lt"/>
          <a:ea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charset="0"/>
        <a:buChar char="►"/>
        <a:defRPr sz="2000">
          <a:solidFill>
            <a:srgbClr val="063052"/>
          </a:solidFill>
          <a:latin typeface="+mn-lt"/>
          <a:ea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825" y="847726"/>
            <a:ext cx="7696200" cy="5324474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District 57</a:t>
            </a:r>
            <a:br>
              <a:rPr lang="en-US" sz="3600" dirty="0" smtClean="0"/>
            </a:br>
            <a:r>
              <a:rPr lang="en-US" sz="3600" dirty="0" smtClean="0"/>
              <a:t>Pathways Launch Preview</a:t>
            </a:r>
            <a:br>
              <a:rPr lang="en-US" sz="3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3600" dirty="0" smtClean="0"/>
              <a:t>TLI Jan 7, 2017</a:t>
            </a:r>
            <a:br>
              <a:rPr lang="en-US" sz="3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3600" dirty="0" smtClean="0"/>
              <a:t>George Marshall</a:t>
            </a:r>
            <a:br>
              <a:rPr lang="en-US" sz="3600" dirty="0" smtClean="0"/>
            </a:br>
            <a:r>
              <a:rPr lang="en-US" sz="3600" dirty="0" smtClean="0"/>
              <a:t>D57 Chief Pathways Guide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gdmarshall@gmail.com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06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-787400"/>
            <a:ext cx="9546466" cy="848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009" y="2684959"/>
            <a:ext cx="8784521" cy="830997"/>
          </a:xfrm>
          <a:prstGeom prst="rect">
            <a:avLst/>
          </a:prstGeom>
          <a:solidFill>
            <a:srgbClr val="EDF1F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Base Camp – Center of Everything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75347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-799852"/>
            <a:ext cx="9575802" cy="850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4672" y="3790146"/>
            <a:ext cx="6367064" cy="769441"/>
          </a:xfrm>
          <a:prstGeom prst="rect">
            <a:avLst/>
          </a:prstGeom>
          <a:solidFill>
            <a:srgbClr val="EDF1F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u="sng" dirty="0" smtClean="0"/>
              <a:t>Lots</a:t>
            </a:r>
            <a:r>
              <a:rPr lang="en-US" sz="4400" b="1" dirty="0" smtClean="0"/>
              <a:t> of Tutorials Available!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651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1228725"/>
            <a:ext cx="7696200" cy="3981450"/>
          </a:xfrm>
        </p:spPr>
        <p:txBody>
          <a:bodyPr/>
          <a:lstStyle/>
          <a:p>
            <a:pPr algn="ctr"/>
            <a:r>
              <a:rPr lang="en-US" sz="4800" dirty="0" smtClean="0"/>
              <a:t>Transition Plan</a:t>
            </a:r>
            <a:br>
              <a:rPr lang="en-US" sz="4800" dirty="0" smtClean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5241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857250" y="750438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Transition from Now to New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775" y="1657350"/>
            <a:ext cx="8058150" cy="4791075"/>
          </a:xfrm>
        </p:spPr>
        <p:txBody>
          <a:bodyPr/>
          <a:lstStyle/>
          <a:p>
            <a:r>
              <a:rPr lang="en-US" sz="3200" u="sng" dirty="0" smtClean="0"/>
              <a:t>Existing Members</a:t>
            </a:r>
            <a:r>
              <a:rPr lang="en-US" sz="3200" dirty="0" smtClean="0"/>
              <a:t>, during transition can: </a:t>
            </a:r>
          </a:p>
          <a:p>
            <a:pPr lvl="1"/>
            <a:r>
              <a:rPr lang="en-US" sz="2900" dirty="0" smtClean="0"/>
              <a:t>Stay on current plan</a:t>
            </a:r>
          </a:p>
          <a:p>
            <a:pPr lvl="1"/>
            <a:r>
              <a:rPr lang="en-US" sz="2900" dirty="0" smtClean="0"/>
              <a:t>Switch to Pathways</a:t>
            </a:r>
          </a:p>
          <a:p>
            <a:pPr lvl="1"/>
            <a:r>
              <a:rPr lang="en-US" sz="2900" dirty="0" smtClean="0"/>
              <a:t>Work on both simultaneously</a:t>
            </a:r>
          </a:p>
          <a:p>
            <a:r>
              <a:rPr lang="en-US" sz="3200" u="sng" dirty="0" smtClean="0"/>
              <a:t>New Members</a:t>
            </a:r>
            <a:r>
              <a:rPr lang="en-US" sz="3200" dirty="0" smtClean="0"/>
              <a:t>, after launch:</a:t>
            </a:r>
          </a:p>
          <a:p>
            <a:pPr lvl="1"/>
            <a:r>
              <a:rPr lang="en-US" sz="2900" dirty="0" smtClean="0"/>
              <a:t>Pathways only, no choice</a:t>
            </a:r>
          </a:p>
          <a:p>
            <a:r>
              <a:rPr lang="en-US" sz="3200" dirty="0" smtClean="0"/>
              <a:t>Club Officers </a:t>
            </a:r>
            <a:r>
              <a:rPr lang="en-US" sz="3200" u="sng" dirty="0" smtClean="0"/>
              <a:t>Need</a:t>
            </a:r>
            <a:r>
              <a:rPr lang="en-US" sz="3200" dirty="0" smtClean="0"/>
              <a:t> to Know Pathways</a:t>
            </a:r>
          </a:p>
          <a:p>
            <a:pPr lvl="1"/>
            <a:r>
              <a:rPr lang="en-US" sz="2900" dirty="0" smtClean="0"/>
              <a:t>Even if you stay on current program!</a:t>
            </a:r>
          </a:p>
          <a:p>
            <a:pPr lvl="1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40851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393700" y="473439"/>
            <a:ext cx="8623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Current Program will Sunset </a:t>
            </a:r>
            <a:br>
              <a:rPr lang="en-US" sz="3600" dirty="0" smtClean="0"/>
            </a:br>
            <a:r>
              <a:rPr lang="en-US" sz="3600" dirty="0" smtClean="0"/>
              <a:t>in about Three Years from Jan 2016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775" y="1657350"/>
            <a:ext cx="8058150" cy="4162425"/>
          </a:xfrm>
        </p:spPr>
        <p:txBody>
          <a:bodyPr/>
          <a:lstStyle/>
          <a:p>
            <a:r>
              <a:rPr lang="en-US" sz="3200" dirty="0" smtClean="0"/>
              <a:t>After Sunset:</a:t>
            </a:r>
            <a:br>
              <a:rPr lang="en-US" sz="3200" dirty="0" smtClean="0"/>
            </a:br>
            <a:r>
              <a:rPr lang="en-US" sz="3200" dirty="0" smtClean="0"/>
              <a:t> No more current awards can be filed</a:t>
            </a:r>
            <a:endParaRPr lang="en-US" sz="2900" dirty="0" smtClean="0"/>
          </a:p>
          <a:p>
            <a:r>
              <a:rPr lang="en-US" sz="3200" dirty="0" smtClean="0"/>
              <a:t>You keep all awards</a:t>
            </a:r>
          </a:p>
          <a:p>
            <a:r>
              <a:rPr lang="en-US" sz="3200" dirty="0" smtClean="0"/>
              <a:t>Start Planning that DTM Now</a:t>
            </a:r>
            <a:endParaRPr lang="en-US" sz="2900" dirty="0" smtClean="0"/>
          </a:p>
          <a:p>
            <a:pPr lvl="1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95138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730251" y="592859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DCP During Transition:</a:t>
            </a:r>
            <a:br>
              <a:rPr lang="en-US" sz="2800" dirty="0" smtClean="0"/>
            </a:br>
            <a:r>
              <a:rPr lang="en-US" sz="2800" dirty="0" smtClean="0"/>
              <a:t>Current </a:t>
            </a:r>
            <a:r>
              <a:rPr lang="en-US" sz="2800" u="sng" dirty="0" smtClean="0"/>
              <a:t>and</a:t>
            </a:r>
            <a:r>
              <a:rPr lang="en-US" sz="2800" dirty="0" smtClean="0"/>
              <a:t> New Awards Counted</a:t>
            </a:r>
            <a:br>
              <a:rPr lang="en-US" sz="2800" dirty="0" smtClean="0"/>
            </a:br>
            <a:r>
              <a:rPr lang="en-US" sz="2400" dirty="0" smtClean="0"/>
              <a:t>Only Educational </a:t>
            </a:r>
            <a:r>
              <a:rPr lang="en-US" sz="2400" dirty="0" smtClean="0"/>
              <a:t>DCP Goals </a:t>
            </a:r>
            <a:r>
              <a:rPr lang="en-US" sz="2400" dirty="0" smtClean="0"/>
              <a:t>Affected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dcp - education option 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2044818"/>
            <a:ext cx="7594600" cy="369875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7418" y="2058178"/>
            <a:ext cx="867032" cy="381130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Goal</a:t>
            </a:r>
          </a:p>
          <a:p>
            <a:pPr algn="ctr"/>
            <a:endParaRPr lang="en-US" sz="2400" dirty="0"/>
          </a:p>
          <a:p>
            <a:pPr algn="ctr">
              <a:spcAft>
                <a:spcPts val="2000"/>
              </a:spcAft>
            </a:pPr>
            <a:r>
              <a:rPr lang="en-US" dirty="0" smtClean="0"/>
              <a:t>1</a:t>
            </a:r>
          </a:p>
          <a:p>
            <a:pPr algn="ctr">
              <a:spcAft>
                <a:spcPts val="2000"/>
              </a:spcAft>
            </a:pPr>
            <a:r>
              <a:rPr lang="en-US" dirty="0" smtClean="0"/>
              <a:t>2</a:t>
            </a:r>
          </a:p>
          <a:p>
            <a:pPr algn="ctr">
              <a:spcAft>
                <a:spcPts val="2000"/>
              </a:spcAft>
            </a:pPr>
            <a:r>
              <a:rPr lang="en-US" dirty="0" smtClean="0"/>
              <a:t>3</a:t>
            </a:r>
          </a:p>
          <a:p>
            <a:pPr algn="ctr">
              <a:spcAft>
                <a:spcPts val="2000"/>
              </a:spcAft>
            </a:pPr>
            <a:r>
              <a:rPr lang="en-US" dirty="0" smtClean="0"/>
              <a:t>4</a:t>
            </a:r>
          </a:p>
          <a:p>
            <a:pPr algn="ctr">
              <a:spcAft>
                <a:spcPts val="2000"/>
              </a:spcAft>
            </a:pPr>
            <a:r>
              <a:rPr lang="en-US" dirty="0" smtClean="0"/>
              <a:t>5</a:t>
            </a:r>
          </a:p>
          <a:p>
            <a:pPr algn="ctr">
              <a:spcAft>
                <a:spcPts val="2000"/>
              </a:spcAft>
            </a:pPr>
            <a:r>
              <a:rPr lang="en-US" dirty="0" smtClean="0"/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2062040"/>
            <a:ext cx="7413624" cy="523220"/>
          </a:xfrm>
          <a:prstGeom prst="rect">
            <a:avLst/>
          </a:prstGeom>
          <a:solidFill>
            <a:srgbClr val="2265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Select current or new award for each goal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20175" y="2711163"/>
            <a:ext cx="0" cy="3158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885950" y="2752725"/>
            <a:ext cx="1800225" cy="390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24600" y="2752725"/>
            <a:ext cx="1714500" cy="390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3"/>
          <p:cNvSpPr txBox="1">
            <a:spLocks/>
          </p:cNvSpPr>
          <p:nvPr/>
        </p:nvSpPr>
        <p:spPr bwMode="auto">
          <a:xfrm>
            <a:off x="741363" y="5848909"/>
            <a:ext cx="7696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3052"/>
                </a:solidFill>
                <a:latin typeface="+mj-lt"/>
                <a:ea typeface="ヒラギノ角ゴ Pro W3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pPr algn="ctr"/>
            <a:r>
              <a:rPr lang="en-US" sz="2000" b="0" i="1" kern="0" dirty="0" smtClean="0"/>
              <a:t>For each of the six goals, </a:t>
            </a:r>
            <a:r>
              <a:rPr lang="en-US" sz="2000" b="0" i="1" kern="0" dirty="0" smtClean="0"/>
              <a:t>either </a:t>
            </a:r>
            <a:r>
              <a:rPr lang="en-US" sz="2000" b="0" i="1" u="sng" kern="0" dirty="0" smtClean="0"/>
              <a:t>current</a:t>
            </a:r>
            <a:r>
              <a:rPr lang="en-US" sz="2000" b="0" i="1" kern="0" dirty="0" smtClean="0"/>
              <a:t> </a:t>
            </a:r>
            <a:r>
              <a:rPr lang="en-US" sz="2000" b="0" i="1" kern="0" dirty="0" smtClean="0"/>
              <a:t>or </a:t>
            </a:r>
          </a:p>
          <a:p>
            <a:pPr algn="ctr"/>
            <a:r>
              <a:rPr lang="en-US" sz="2000" b="0" i="1" u="sng" kern="0" dirty="0" smtClean="0"/>
              <a:t>new</a:t>
            </a:r>
            <a:r>
              <a:rPr lang="en-US" sz="2000" b="0" i="1" kern="0" dirty="0" smtClean="0"/>
              <a:t> program awards </a:t>
            </a:r>
            <a:r>
              <a:rPr lang="en-US" sz="2000" b="0" i="1" kern="0" dirty="0" smtClean="0"/>
              <a:t>can be used to earn it</a:t>
            </a:r>
            <a:endParaRPr lang="en-US" sz="2800" b="0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781425" y="2947987"/>
            <a:ext cx="2457450" cy="0"/>
          </a:xfrm>
          <a:prstGeom prst="straightConnector1">
            <a:avLst/>
          </a:prstGeom>
          <a:ln w="127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18137" y="2764393"/>
            <a:ext cx="5309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2" name="Down Arrow 1"/>
          <p:cNvSpPr/>
          <p:nvPr/>
        </p:nvSpPr>
        <p:spPr>
          <a:xfrm>
            <a:off x="5428352" y="3143250"/>
            <a:ext cx="502548" cy="2368550"/>
          </a:xfrm>
          <a:prstGeom prst="down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6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25" y="1228725"/>
            <a:ext cx="7696200" cy="3981450"/>
          </a:xfrm>
        </p:spPr>
        <p:txBody>
          <a:bodyPr/>
          <a:lstStyle/>
          <a:p>
            <a:pPr algn="ctr"/>
            <a:r>
              <a:rPr lang="en-US" sz="4400" dirty="0" smtClean="0"/>
              <a:t>How Are We Going </a:t>
            </a:r>
            <a:br>
              <a:rPr lang="en-US" sz="4400" dirty="0" smtClean="0"/>
            </a:br>
            <a:r>
              <a:rPr lang="en-US" sz="4400" dirty="0" smtClean="0"/>
              <a:t>to Get Started?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5400" dirty="0" smtClean="0"/>
              <a:t>With Help!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92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857250" y="750438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Pathways Guides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657350"/>
            <a:ext cx="8632825" cy="4768850"/>
          </a:xfrm>
        </p:spPr>
        <p:txBody>
          <a:bodyPr/>
          <a:lstStyle/>
          <a:p>
            <a:r>
              <a:rPr lang="en-US" sz="3200" dirty="0" smtClean="0"/>
              <a:t>Local support for clubs</a:t>
            </a:r>
          </a:p>
          <a:p>
            <a:r>
              <a:rPr lang="en-US" sz="3200" u="sng" dirty="0" smtClean="0"/>
              <a:t>Every</a:t>
            </a:r>
            <a:r>
              <a:rPr lang="en-US" sz="3200" dirty="0" smtClean="0"/>
              <a:t> D57 club is assigned a </a:t>
            </a:r>
            <a:r>
              <a:rPr lang="en-US" sz="3200" dirty="0" smtClean="0"/>
              <a:t>Guide</a:t>
            </a:r>
          </a:p>
          <a:p>
            <a:pPr lvl="1"/>
            <a:r>
              <a:rPr lang="en-US" sz="2900" dirty="0" smtClean="0"/>
              <a:t>Visit www.d57tm.org/pathways for </a:t>
            </a:r>
            <a:r>
              <a:rPr lang="en-US" sz="2900" u="sng" dirty="0" smtClean="0"/>
              <a:t>your</a:t>
            </a:r>
            <a:r>
              <a:rPr lang="en-US" sz="2900" dirty="0" smtClean="0"/>
              <a:t> guide</a:t>
            </a:r>
            <a:endParaRPr lang="en-US" sz="2900" dirty="0" smtClean="0"/>
          </a:p>
          <a:p>
            <a:r>
              <a:rPr lang="en-US" sz="3200" dirty="0" smtClean="0"/>
              <a:t>Guide visits club for quick start</a:t>
            </a:r>
          </a:p>
          <a:p>
            <a:pPr lvl="1"/>
            <a:r>
              <a:rPr lang="en-US" sz="2900" dirty="0" smtClean="0"/>
              <a:t>Brings Rollout kit</a:t>
            </a:r>
          </a:p>
          <a:p>
            <a:pPr lvl="1"/>
            <a:r>
              <a:rPr lang="en-US" sz="2900" dirty="0" smtClean="0"/>
              <a:t>Gives “Getting Started” Presentation</a:t>
            </a:r>
          </a:p>
          <a:p>
            <a:r>
              <a:rPr lang="en-US" sz="3200" dirty="0" smtClean="0"/>
              <a:t>Guide supports club for several months</a:t>
            </a:r>
          </a:p>
          <a:p>
            <a:r>
              <a:rPr lang="en-US" sz="3200" dirty="0" smtClean="0"/>
              <a:t>You </a:t>
            </a:r>
            <a:r>
              <a:rPr lang="en-US" sz="3200" u="sng" dirty="0" smtClean="0"/>
              <a:t>need</a:t>
            </a:r>
            <a:r>
              <a:rPr lang="en-US" sz="3200" dirty="0" smtClean="0"/>
              <a:t> your guide to visit ASAP!</a:t>
            </a:r>
          </a:p>
        </p:txBody>
      </p:sp>
    </p:spTree>
    <p:extLst>
      <p:ext uri="{BB962C8B-B14F-4D97-AF65-F5344CB8AC3E}">
        <p14:creationId xmlns:p14="http://schemas.microsoft.com/office/powerpoint/2010/main" val="229496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2750" y="762000"/>
            <a:ext cx="8353426" cy="1143000"/>
          </a:xfrm>
        </p:spPr>
        <p:txBody>
          <a:bodyPr/>
          <a:lstStyle/>
          <a:p>
            <a:pPr algn="ctr"/>
            <a:r>
              <a:rPr lang="en-US" sz="3600" dirty="0" smtClean="0"/>
              <a:t>Questions about Pathways in D57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12750" y="2120900"/>
            <a:ext cx="83248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3052"/>
                </a:solidFill>
                <a:latin typeface="+mj-lt"/>
                <a:ea typeface="ヒラギノ角ゴ Pro W3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kern="0" dirty="0" smtClean="0"/>
              <a:t>See if it has already been answered at: d57tm.org/pathways</a:t>
            </a:r>
            <a:br>
              <a:rPr lang="en-US" sz="3200" kern="0" dirty="0" smtClean="0"/>
            </a:br>
            <a:endParaRPr lang="en-US" sz="3200" kern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kern="0" dirty="0" smtClean="0"/>
              <a:t>Send your question to:</a:t>
            </a:r>
            <a:br>
              <a:rPr lang="en-US" sz="3200" kern="0" dirty="0" smtClean="0"/>
            </a:br>
            <a:r>
              <a:rPr lang="en-US" sz="3200" kern="0" dirty="0" smtClean="0"/>
              <a:t>pathways@d57tm.org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189226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857250" y="584763"/>
            <a:ext cx="769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Revitalized Education Program,</a:t>
            </a:r>
            <a:br>
              <a:rPr lang="en-US" dirty="0" smtClean="0"/>
            </a:br>
            <a:r>
              <a:rPr lang="en-US" dirty="0" smtClean="0"/>
              <a:t>now:</a:t>
            </a:r>
            <a:br>
              <a:rPr lang="en-US" dirty="0" smtClean="0"/>
            </a:b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Pathways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1674" y="2790826"/>
            <a:ext cx="6276975" cy="2343150"/>
          </a:xfrm>
        </p:spPr>
        <p:txBody>
          <a:bodyPr/>
          <a:lstStyle/>
          <a:p>
            <a:r>
              <a:rPr lang="en-US" sz="3200" dirty="0" smtClean="0"/>
              <a:t>Five Years in Development</a:t>
            </a:r>
          </a:p>
          <a:p>
            <a:r>
              <a:rPr lang="en-US" sz="3200" dirty="0" smtClean="0"/>
              <a:t>Arrives in D57 on </a:t>
            </a:r>
            <a:r>
              <a:rPr lang="en-US" sz="3200" b="1" dirty="0" smtClean="0"/>
              <a:t>Feb 7</a:t>
            </a:r>
            <a:r>
              <a:rPr lang="en-US" sz="3200" dirty="0" smtClean="0"/>
              <a:t> </a:t>
            </a:r>
            <a:endParaRPr lang="en-US" sz="3200" dirty="0"/>
          </a:p>
          <a:p>
            <a:r>
              <a:rPr lang="en-US" sz="3200" dirty="0" smtClean="0"/>
              <a:t>First District on Pathways:</a:t>
            </a:r>
            <a:br>
              <a:rPr lang="en-US" sz="3200" dirty="0" smtClean="0"/>
            </a:br>
            <a:r>
              <a:rPr lang="en-US" sz="3200" dirty="0" smtClean="0"/>
              <a:t> We Are The Leaders!</a:t>
            </a:r>
          </a:p>
        </p:txBody>
      </p:sp>
    </p:spTree>
    <p:extLst>
      <p:ext uri="{BB962C8B-B14F-4D97-AF65-F5344CB8AC3E}">
        <p14:creationId xmlns:p14="http://schemas.microsoft.com/office/powerpoint/2010/main" val="160992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857250" y="1169538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IS Pathways 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00351"/>
            <a:ext cx="8315325" cy="2343150"/>
          </a:xfrm>
        </p:spPr>
        <p:txBody>
          <a:bodyPr/>
          <a:lstStyle/>
          <a:p>
            <a:r>
              <a:rPr lang="en-US" sz="3200" dirty="0" smtClean="0"/>
              <a:t>Re-invention of our program</a:t>
            </a:r>
          </a:p>
          <a:p>
            <a:r>
              <a:rPr lang="en-US" sz="3200" dirty="0" smtClean="0"/>
              <a:t>Communication &amp; Leadership: Integrated</a:t>
            </a:r>
            <a:endParaRPr lang="en-US" sz="3200" dirty="0"/>
          </a:p>
          <a:p>
            <a:r>
              <a:rPr lang="en-US" sz="3200" dirty="0" smtClean="0"/>
              <a:t>Built on tried and true materials</a:t>
            </a:r>
          </a:p>
        </p:txBody>
      </p:sp>
    </p:spTree>
    <p:extLst>
      <p:ext uri="{BB962C8B-B14F-4D97-AF65-F5344CB8AC3E}">
        <p14:creationId xmlns:p14="http://schemas.microsoft.com/office/powerpoint/2010/main" val="400733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857250" y="1169538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Benefits of Pathways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01850"/>
            <a:ext cx="8315325" cy="3282949"/>
          </a:xfrm>
        </p:spPr>
        <p:txBody>
          <a:bodyPr/>
          <a:lstStyle/>
          <a:p>
            <a:r>
              <a:rPr lang="en-US" sz="3200" dirty="0" smtClean="0"/>
              <a:t>Tailored, self-paced learning</a:t>
            </a:r>
            <a:endParaRPr lang="en-US" sz="3200" dirty="0" smtClean="0"/>
          </a:p>
          <a:p>
            <a:r>
              <a:rPr lang="en-US" sz="3200" dirty="0" smtClean="0"/>
              <a:t>Flexibility to choose experience</a:t>
            </a:r>
            <a:endParaRPr lang="en-US" sz="3200" dirty="0"/>
          </a:p>
          <a:p>
            <a:r>
              <a:rPr lang="en-US" sz="3200" dirty="0" smtClean="0"/>
              <a:t>Greater access to materials</a:t>
            </a:r>
          </a:p>
          <a:p>
            <a:r>
              <a:rPr lang="en-US" sz="3200" dirty="0" smtClean="0"/>
              <a:t>Expanded resources</a:t>
            </a:r>
          </a:p>
          <a:p>
            <a:r>
              <a:rPr lang="en-US" sz="3200" dirty="0" smtClean="0"/>
              <a:t>Real-world applicability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4416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733425" y="1169538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What’s New?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26" y="2152650"/>
            <a:ext cx="7524750" cy="4038600"/>
          </a:xfrm>
        </p:spPr>
        <p:txBody>
          <a:bodyPr/>
          <a:lstStyle/>
          <a:p>
            <a:r>
              <a:rPr lang="en-US" sz="3200" dirty="0" smtClean="0"/>
              <a:t>New Manuals, New Projects</a:t>
            </a:r>
          </a:p>
          <a:p>
            <a:r>
              <a:rPr lang="en-US" sz="3200" dirty="0" smtClean="0"/>
              <a:t>Improved Mentoring Program</a:t>
            </a:r>
          </a:p>
          <a:p>
            <a:r>
              <a:rPr lang="en-US" sz="3200" dirty="0" smtClean="0"/>
              <a:t>Faster Recognition</a:t>
            </a:r>
          </a:p>
          <a:p>
            <a:r>
              <a:rPr lang="en-US" sz="3200" dirty="0" smtClean="0"/>
              <a:t>More Choices for You</a:t>
            </a:r>
          </a:p>
          <a:p>
            <a:r>
              <a:rPr lang="en-US" sz="3200" dirty="0" smtClean="0"/>
              <a:t>More Tutorials and Online Training</a:t>
            </a:r>
          </a:p>
        </p:txBody>
      </p:sp>
    </p:spTree>
    <p:extLst>
      <p:ext uri="{BB962C8B-B14F-4D97-AF65-F5344CB8AC3E}">
        <p14:creationId xmlns:p14="http://schemas.microsoft.com/office/powerpoint/2010/main" val="334007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742950" y="1169538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Stays the Same?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2076450"/>
            <a:ext cx="7772400" cy="4162425"/>
          </a:xfrm>
        </p:spPr>
        <p:txBody>
          <a:bodyPr/>
          <a:lstStyle/>
          <a:p>
            <a:r>
              <a:rPr lang="en-US" sz="3200" dirty="0" smtClean="0"/>
              <a:t>Club Meetings:</a:t>
            </a:r>
            <a:br>
              <a:rPr lang="en-US" sz="3200" dirty="0" smtClean="0"/>
            </a:br>
            <a:r>
              <a:rPr lang="en-US" sz="3200" dirty="0" smtClean="0"/>
              <a:t> Speeches, Table Topics, Evaluations</a:t>
            </a:r>
          </a:p>
          <a:p>
            <a:r>
              <a:rPr lang="en-US" sz="3200" dirty="0" smtClean="0"/>
              <a:t>Club Officers</a:t>
            </a:r>
            <a:endParaRPr lang="en-US" sz="3200" dirty="0"/>
          </a:p>
          <a:p>
            <a:r>
              <a:rPr lang="en-US" sz="3200" dirty="0" smtClean="0"/>
              <a:t>District Officers</a:t>
            </a:r>
          </a:p>
          <a:p>
            <a:r>
              <a:rPr lang="en-US" sz="3200" dirty="0" smtClean="0"/>
              <a:t>Club Sponsor/Mentor/Coach</a:t>
            </a:r>
          </a:p>
        </p:txBody>
      </p:sp>
    </p:spTree>
    <p:extLst>
      <p:ext uri="{BB962C8B-B14F-4D97-AF65-F5344CB8AC3E}">
        <p14:creationId xmlns:p14="http://schemas.microsoft.com/office/powerpoint/2010/main" val="100170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733425" y="750438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How Does it Work?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775" y="1657350"/>
            <a:ext cx="8058150" cy="4162425"/>
          </a:xfrm>
        </p:spPr>
        <p:txBody>
          <a:bodyPr/>
          <a:lstStyle/>
          <a:p>
            <a:r>
              <a:rPr lang="en-US" sz="3200" dirty="0" smtClean="0"/>
              <a:t>Ten Possible Paths</a:t>
            </a:r>
          </a:p>
          <a:p>
            <a:pPr lvl="1"/>
            <a:r>
              <a:rPr lang="en-US" sz="2900" dirty="0" smtClean="0"/>
              <a:t>Replaces all current manuals</a:t>
            </a:r>
          </a:p>
          <a:p>
            <a:pPr lvl="1"/>
            <a:r>
              <a:rPr lang="en-US" sz="2900" dirty="0" smtClean="0"/>
              <a:t>Each Path: Five Levels</a:t>
            </a:r>
          </a:p>
          <a:p>
            <a:pPr lvl="1"/>
            <a:r>
              <a:rPr lang="en-US" sz="2900" dirty="0" smtClean="0"/>
              <a:t>Mix of </a:t>
            </a:r>
            <a:r>
              <a:rPr lang="en-US" sz="2900" dirty="0" err="1" smtClean="0"/>
              <a:t>Comm</a:t>
            </a:r>
            <a:r>
              <a:rPr lang="en-US" sz="2900" dirty="0" smtClean="0"/>
              <a:t> and Leadership projects</a:t>
            </a:r>
          </a:p>
          <a:p>
            <a:pPr lvl="1"/>
            <a:r>
              <a:rPr lang="en-US" sz="2900" dirty="0" smtClean="0"/>
              <a:t>Required and Elective Projects</a:t>
            </a:r>
          </a:p>
          <a:p>
            <a:r>
              <a:rPr lang="en-US" sz="3200" dirty="0" smtClean="0"/>
              <a:t>DTM requires two Paths</a:t>
            </a:r>
          </a:p>
          <a:p>
            <a:pPr lvl="1"/>
            <a:r>
              <a:rPr lang="en-US" sz="2900" dirty="0" smtClean="0"/>
              <a:t>Plus more</a:t>
            </a:r>
          </a:p>
        </p:txBody>
      </p:sp>
    </p:spTree>
    <p:extLst>
      <p:ext uri="{BB962C8B-B14F-4D97-AF65-F5344CB8AC3E}">
        <p14:creationId xmlns:p14="http://schemas.microsoft.com/office/powerpoint/2010/main" val="11417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857250" y="750438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Ten Paths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1981200"/>
            <a:ext cx="4638676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ebdings" charset="0"/>
              <a:buChar char="4"/>
              <a:defRPr sz="28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Font typeface="Wingdings" charset="0"/>
              <a:buChar char="§"/>
              <a:defRPr sz="25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ü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charset="0"/>
              <a:buChar char="►"/>
              <a:defRPr sz="20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r>
              <a:rPr lang="en-US" kern="0" dirty="0" smtClean="0"/>
              <a:t>Motivational Strategies</a:t>
            </a:r>
          </a:p>
          <a:p>
            <a:r>
              <a:rPr lang="en-US" kern="0" dirty="0" smtClean="0"/>
              <a:t>Presentation Mastery</a:t>
            </a:r>
          </a:p>
          <a:p>
            <a:r>
              <a:rPr lang="en-US" kern="0" dirty="0" smtClean="0"/>
              <a:t>Leadership Development</a:t>
            </a:r>
          </a:p>
          <a:p>
            <a:r>
              <a:rPr lang="en-US" kern="0" dirty="0" smtClean="0"/>
              <a:t>Innovative Planning</a:t>
            </a:r>
          </a:p>
          <a:p>
            <a:r>
              <a:rPr lang="en-US" kern="0" dirty="0" smtClean="0"/>
              <a:t>Visionary Communication</a:t>
            </a:r>
          </a:p>
          <a:p>
            <a:endParaRPr lang="en-US" kern="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0" y="1981200"/>
            <a:ext cx="4419600" cy="36115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ebdings" charset="0"/>
              <a:buChar char="4"/>
              <a:defRPr sz="28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Font typeface="Wingdings" charset="0"/>
              <a:buChar char="§"/>
              <a:defRPr sz="25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ü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charset="0"/>
              <a:buChar char="►"/>
              <a:defRPr sz="20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r>
              <a:rPr lang="en-US" kern="0" dirty="0" smtClean="0"/>
              <a:t>Strategic Relationships</a:t>
            </a:r>
          </a:p>
          <a:p>
            <a:r>
              <a:rPr lang="en-US" kern="0" dirty="0" smtClean="0"/>
              <a:t>Dynamic Leadership</a:t>
            </a:r>
          </a:p>
          <a:p>
            <a:r>
              <a:rPr lang="en-US" kern="0" dirty="0" smtClean="0"/>
              <a:t>Persuasive Influence</a:t>
            </a:r>
          </a:p>
          <a:p>
            <a:r>
              <a:rPr lang="en-US" kern="0" dirty="0" smtClean="0"/>
              <a:t>Effective Coaching</a:t>
            </a:r>
            <a:br>
              <a:rPr lang="en-US" kern="0" dirty="0" smtClean="0"/>
            </a:br>
            <a:endParaRPr lang="en-US" sz="200" kern="0" dirty="0" smtClean="0"/>
          </a:p>
          <a:p>
            <a:r>
              <a:rPr lang="en-US" kern="0" dirty="0" smtClean="0"/>
              <a:t>Team Collaboration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8058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1362075"/>
            <a:ext cx="7696200" cy="2019300"/>
          </a:xfrm>
        </p:spPr>
        <p:txBody>
          <a:bodyPr/>
          <a:lstStyle/>
          <a:p>
            <a:pPr algn="ctr"/>
            <a:r>
              <a:rPr lang="en-US" sz="4400" dirty="0" smtClean="0"/>
              <a:t>How Do We Use Pathways?</a:t>
            </a:r>
            <a:endParaRPr lang="en-US" sz="5400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971550" y="2943225"/>
            <a:ext cx="7696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3052"/>
                </a:solidFill>
                <a:latin typeface="+mj-lt"/>
                <a:ea typeface="ヒラギノ角ゴ Pro W3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pPr algn="ctr"/>
            <a:r>
              <a:rPr lang="en-US" sz="4800" kern="0" dirty="0" smtClean="0"/>
              <a:t>Base Camp!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76972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2015 Corporate-4x3 template">
  <a:themeElements>
    <a:clrScheme name="Convention_2011_Templat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Convention_201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vention_201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2995</TotalTime>
  <Words>326</Words>
  <Application>Microsoft Office PowerPoint</Application>
  <PresentationFormat>On-screen Show (4:3)</PresentationFormat>
  <Paragraphs>89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1_2015 Corporate-4x3 template</vt:lpstr>
      <vt:lpstr>District 57 Pathways Launch Preview  TLI Jan 7, 2017  George Marshall D57 Chief Pathways Guide  gdmarshall@gmail.com</vt:lpstr>
      <vt:lpstr>Revitalized Education Program, now: Pathways</vt:lpstr>
      <vt:lpstr>What IS Pathways ?</vt:lpstr>
      <vt:lpstr>Benefits of Pathways</vt:lpstr>
      <vt:lpstr>What’s New?</vt:lpstr>
      <vt:lpstr>What Stays the Same?</vt:lpstr>
      <vt:lpstr>How Does it Work?</vt:lpstr>
      <vt:lpstr>The Ten Paths</vt:lpstr>
      <vt:lpstr>How Do We Use Pathways?</vt:lpstr>
      <vt:lpstr>PowerPoint Presentation</vt:lpstr>
      <vt:lpstr>PowerPoint Presentation</vt:lpstr>
      <vt:lpstr>Transition Plan </vt:lpstr>
      <vt:lpstr>Transition from Now to New</vt:lpstr>
      <vt:lpstr>Current Program will Sunset  in about Three Years from Jan 2016</vt:lpstr>
      <vt:lpstr>DCP During Transition: Current and New Awards Counted Only Educational DCP Goals Affected</vt:lpstr>
      <vt:lpstr>How Are We Going  to Get Started?  With Help!</vt:lpstr>
      <vt:lpstr>Pathways Guides</vt:lpstr>
      <vt:lpstr>Questions about Pathways in D57?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 C.A. webinar 6/23/2016</dc:title>
  <dc:creator>George</dc:creator>
  <cp:lastModifiedBy>George</cp:lastModifiedBy>
  <cp:revision>292</cp:revision>
  <cp:lastPrinted>2017-01-08T07:06:20Z</cp:lastPrinted>
  <dcterms:created xsi:type="dcterms:W3CDTF">2016-06-23T05:05:01Z</dcterms:created>
  <dcterms:modified xsi:type="dcterms:W3CDTF">2017-01-09T01:45:40Z</dcterms:modified>
</cp:coreProperties>
</file>