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81" r:id="rId2"/>
    <p:sldId id="336" r:id="rId3"/>
    <p:sldId id="335" r:id="rId4"/>
    <p:sldId id="333" r:id="rId5"/>
    <p:sldId id="334" r:id="rId6"/>
    <p:sldId id="314" r:id="rId7"/>
    <p:sldId id="310" r:id="rId8"/>
    <p:sldId id="330" r:id="rId9"/>
    <p:sldId id="332" r:id="rId10"/>
    <p:sldId id="324" r:id="rId11"/>
    <p:sldId id="286" r:id="rId12"/>
    <p:sldId id="287" r:id="rId13"/>
    <p:sldId id="315" r:id="rId14"/>
    <p:sldId id="288" r:id="rId15"/>
    <p:sldId id="289" r:id="rId16"/>
    <p:sldId id="290" r:id="rId17"/>
    <p:sldId id="325" r:id="rId18"/>
    <p:sldId id="292" r:id="rId19"/>
    <p:sldId id="293" r:id="rId20"/>
    <p:sldId id="294" r:id="rId21"/>
    <p:sldId id="295" r:id="rId22"/>
    <p:sldId id="331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26" r:id="rId31"/>
    <p:sldId id="305" r:id="rId32"/>
    <p:sldId id="327" r:id="rId33"/>
    <p:sldId id="328" r:id="rId34"/>
    <p:sldId id="329" r:id="rId35"/>
    <p:sldId id="313" r:id="rId36"/>
    <p:sldId id="337" r:id="rId37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76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3715" userDrawn="1">
          <p15:clr>
            <a:srgbClr val="A4A3A4"/>
          </p15:clr>
        </p15:guide>
        <p15:guide id="4" pos="512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A0"/>
    <a:srgbClr val="DCB33B"/>
    <a:srgbClr val="004062"/>
    <a:srgbClr val="FCEE9F"/>
    <a:srgbClr val="772432"/>
    <a:srgbClr val="063052"/>
    <a:srgbClr val="A91B25"/>
    <a:srgbClr val="004D86"/>
    <a:srgbClr val="622833"/>
    <a:srgbClr val="3A3A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84" autoAdjust="0"/>
    <p:restoredTop sz="79101" autoAdjust="0"/>
  </p:normalViewPr>
  <p:slideViewPr>
    <p:cSldViewPr snapToGrid="0" snapToObjects="1" showGuides="1">
      <p:cViewPr varScale="1">
        <p:scale>
          <a:sx n="89" d="100"/>
          <a:sy n="89" d="100"/>
        </p:scale>
        <p:origin x="594" y="96"/>
      </p:cViewPr>
      <p:guideLst>
        <p:guide orient="horz" pos="4176"/>
        <p:guide pos="2880"/>
        <p:guide orient="horz" pos="3715"/>
        <p:guide pos="51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3" d="100"/>
        <a:sy n="33" d="100"/>
      </p:scale>
      <p:origin x="0" y="0"/>
    </p:cViewPr>
  </p:notesTextViewPr>
  <p:gridSpacing cx="91439" cy="91439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739B068-6844-46D9-BEB0-CF0BA5B079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145" cy="465743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8839D5-2602-465B-8D8D-5CC0EFA395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734" y="0"/>
            <a:ext cx="3038145" cy="465743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r">
              <a:defRPr sz="1200"/>
            </a:lvl1pPr>
          </a:lstStyle>
          <a:p>
            <a:fld id="{2B7D47FF-9070-4F05-874F-203C8577E263}" type="datetimeFigureOut">
              <a:rPr lang="en-US" smtClean="0"/>
              <a:t>2/1/2018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4592B5-678B-45B0-8927-74259CE0A94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30658"/>
            <a:ext cx="3038145" cy="465742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BF1F91-49B8-4B00-A2F8-5696F14379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734" y="8830658"/>
            <a:ext cx="3038145" cy="465742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r">
              <a:defRPr sz="1200"/>
            </a:lvl1pPr>
          </a:lstStyle>
          <a:p>
            <a:fld id="{458E47FA-D72A-4ED3-8042-76B75C266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563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B93C861E-751F-4FC9-8752-B6DC61F6657A}" type="datetimeFigureOut">
              <a:rPr lang="en-US" smtClean="0"/>
              <a:t>2/1/2018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B488A59B-9D13-47B4-B34E-7EC5AB9B9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133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8A59B-9D13-47B4-B34E-7EC5AB9B922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048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52400" y="4343404"/>
            <a:ext cx="6776720" cy="5414011"/>
          </a:xfrm>
        </p:spPr>
        <p:txBody>
          <a:bodyPr/>
          <a:lstStyle/>
          <a:p>
            <a:pPr defTabSz="907562">
              <a:defRPr/>
            </a:pPr>
            <a:endParaRPr lang="en-US" dirty="0"/>
          </a:p>
          <a:p>
            <a:pPr defTabSz="924857"/>
            <a:endParaRPr lang="en-US" dirty="0"/>
          </a:p>
          <a:p>
            <a:pPr defTabSz="924857"/>
            <a:endParaRPr lang="en-US" dirty="0"/>
          </a:p>
          <a:p>
            <a:pPr defTabSz="924857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4134B-FC64-440E-9EF3-DD4F07BEA33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3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D7770-BBDF-4505-B9EE-925612D563D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557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8A59B-9D13-47B4-B34E-7EC5AB9B922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574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15A14C64-D581-4535-8FB4-D2ADB8E662AE}"/>
              </a:ext>
            </a:extLst>
          </p:cNvPr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/>
              <a:t>T*Toasters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069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CA3A3CD0-7D26-41A7-81C0-0F102BF812FB}"/>
              </a:ext>
            </a:extLst>
          </p:cNvPr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/>
              <a:t>T*Toasters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036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31</a:t>
            </a:fld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3581D724-0EFE-492D-812D-6C12F563668F}"/>
              </a:ext>
            </a:extLst>
          </p:cNvPr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/>
              <a:t>T*Toasters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824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CBD32-9344-4923-A78A-CC801484083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761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 noChangeArrowheads="1"/>
          </p:cNvSpPr>
          <p:nvPr>
            <p:ph type="title"/>
          </p:nvPr>
        </p:nvSpPr>
        <p:spPr bwMode="auto">
          <a:xfrm>
            <a:off x="4800600" y="2286000"/>
            <a:ext cx="4267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" y="4419600"/>
            <a:ext cx="5141912" cy="2057400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676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3107410" y="1964410"/>
            <a:ext cx="2929180" cy="2929180"/>
          </a:xfrm>
          <a:prstGeom prst="ellipse">
            <a:avLst/>
          </a:prstGeom>
          <a:solidFill>
            <a:srgbClr val="063052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 userDrawn="1"/>
        </p:nvSpPr>
        <p:spPr>
          <a:xfrm>
            <a:off x="526252" y="1964410"/>
            <a:ext cx="2929180" cy="2929180"/>
          </a:xfrm>
          <a:prstGeom prst="ellipse">
            <a:avLst/>
          </a:prstGeom>
          <a:solidFill>
            <a:srgbClr val="A91B25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 userDrawn="1"/>
        </p:nvSpPr>
        <p:spPr>
          <a:xfrm>
            <a:off x="5673767" y="1964410"/>
            <a:ext cx="2929180" cy="2929180"/>
          </a:xfrm>
          <a:prstGeom prst="ellipse">
            <a:avLst/>
          </a:prstGeom>
          <a:solidFill>
            <a:srgbClr val="77243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076442" y="2606675"/>
            <a:ext cx="1828800" cy="1644650"/>
          </a:xfrm>
        </p:spPr>
        <p:txBody>
          <a:bodyPr anchor="ctr" anchorCtr="0"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9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657600" y="2606049"/>
            <a:ext cx="1828800" cy="1644650"/>
          </a:xfrm>
        </p:spPr>
        <p:txBody>
          <a:bodyPr anchor="ctr" anchorCtr="0"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9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09341" y="2606675"/>
            <a:ext cx="1828800" cy="1644650"/>
          </a:xfrm>
        </p:spPr>
        <p:txBody>
          <a:bodyPr anchor="ctr" anchorCtr="0"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830289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507683" y="2250291"/>
            <a:ext cx="1787726" cy="1997617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charset="0"/>
              <a:buNone/>
              <a:defRPr sz="1100"/>
            </a:lvl1pPr>
            <a:lvl2pPr marL="342900" indent="0" algn="ctr">
              <a:buNone/>
              <a:defRPr sz="1100"/>
            </a:lvl2pPr>
            <a:lvl3pPr marL="685800" indent="0" algn="ctr">
              <a:buNone/>
              <a:defRPr sz="1100"/>
            </a:lvl3pPr>
            <a:lvl4pPr marL="1028700" indent="0" algn="ctr">
              <a:buNone/>
              <a:defRPr sz="1100"/>
            </a:lvl4pPr>
            <a:lvl5pPr marL="1371600" indent="0" algn="ctr">
              <a:buNone/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627782" y="2250291"/>
            <a:ext cx="1787726" cy="1997617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charset="0"/>
              <a:buNone/>
              <a:defRPr sz="1100" baseline="0"/>
            </a:lvl1pPr>
            <a:lvl2pPr marL="342900" indent="0" algn="ctr">
              <a:buNone/>
              <a:defRPr sz="1100"/>
            </a:lvl2pPr>
            <a:lvl3pPr marL="685800" indent="0" algn="ctr">
              <a:buNone/>
              <a:defRPr sz="1100"/>
            </a:lvl3pPr>
            <a:lvl4pPr marL="1028700" indent="0" algn="ctr">
              <a:buNone/>
              <a:defRPr sz="1100"/>
            </a:lvl4pPr>
            <a:lvl5pPr marL="1371600" indent="0" algn="ctr">
              <a:buNone/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6867981" y="2250291"/>
            <a:ext cx="1787726" cy="1997617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charset="0"/>
              <a:buNone/>
              <a:defRPr sz="1100" baseline="0"/>
            </a:lvl1pPr>
            <a:lvl2pPr marL="342900" indent="0" algn="ctr">
              <a:buNone/>
              <a:defRPr sz="1100"/>
            </a:lvl2pPr>
            <a:lvl3pPr marL="685800" indent="0" algn="ctr">
              <a:buNone/>
              <a:defRPr sz="1100"/>
            </a:lvl3pPr>
            <a:lvl4pPr marL="1028700" indent="0" algn="ctr">
              <a:buNone/>
              <a:defRPr sz="1100"/>
            </a:lvl4pPr>
            <a:lvl5pPr marL="1371600" indent="0" algn="ctr">
              <a:buNone/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7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4747981" y="2244615"/>
            <a:ext cx="1787525" cy="200535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340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504410"/>
            <a:ext cx="7886700" cy="391789"/>
          </a:xfrm>
          <a:prstGeom prst="rect">
            <a:avLst/>
          </a:prstGeo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800" b="0" i="0" u="none" strike="noStrike" smtClean="0"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781586" y="2322401"/>
            <a:ext cx="1580828" cy="2843940"/>
          </a:xfrm>
          <a:prstGeom prst="rect">
            <a:avLst/>
          </a:prstGeom>
          <a:solidFill>
            <a:srgbClr val="A91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925000" y="3136062"/>
            <a:ext cx="1294000" cy="1859798"/>
          </a:xfrm>
          <a:prstGeom prst="rect">
            <a:avLst/>
          </a:prstGeom>
        </p:spPr>
        <p:txBody>
          <a:bodyPr anchor="t"/>
          <a:lstStyle>
            <a:lvl1pPr>
              <a:lnSpc>
                <a:spcPts val="1540"/>
              </a:lnSpc>
              <a:defRPr lang="en-US" sz="1100" b="0" i="0" u="none" strike="noStrike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5439905" y="2322401"/>
            <a:ext cx="1580828" cy="2843940"/>
          </a:xfrm>
          <a:prstGeom prst="rect">
            <a:avLst/>
          </a:prstGeom>
          <a:solidFill>
            <a:srgbClr val="004D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583319" y="3136062"/>
            <a:ext cx="1294000" cy="1859798"/>
          </a:xfrm>
          <a:prstGeom prst="rect">
            <a:avLst/>
          </a:prstGeom>
        </p:spPr>
        <p:txBody>
          <a:bodyPr anchor="t"/>
          <a:lstStyle>
            <a:lvl1pPr>
              <a:lnSpc>
                <a:spcPts val="1540"/>
              </a:lnSpc>
              <a:defRPr lang="en-US" sz="1100" b="0" i="0" u="none" strike="noStrike" smtClean="0">
                <a:solidFill>
                  <a:schemeClr val="bg1"/>
                </a:solidFill>
                <a:effectLst/>
              </a:defRPr>
            </a:lvl1pPr>
            <a:lvl2pPr rtl="0" fontAlgn="base">
              <a:defRPr lang="en-US" sz="1100" b="0" i="0" u="none" strike="noStrike" smtClean="0">
                <a:effectLst/>
              </a:defRPr>
            </a:lvl2pPr>
          </a:lstStyle>
          <a:p>
            <a:pPr lvl="0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098224" y="2322401"/>
            <a:ext cx="1580828" cy="2843940"/>
          </a:xfrm>
          <a:prstGeom prst="rect">
            <a:avLst/>
          </a:prstGeom>
          <a:solidFill>
            <a:srgbClr val="063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7241638" y="3136062"/>
            <a:ext cx="1294000" cy="1859798"/>
          </a:xfrm>
          <a:prstGeom prst="rect">
            <a:avLst/>
          </a:prstGeom>
        </p:spPr>
        <p:txBody>
          <a:bodyPr anchor="t"/>
          <a:lstStyle>
            <a:lvl1pPr>
              <a:lnSpc>
                <a:spcPts val="1540"/>
              </a:lnSpc>
              <a:defRPr lang="en-US" sz="1100" b="0" i="0" u="none" strike="noStrike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123267" y="2322401"/>
            <a:ext cx="1580828" cy="2843940"/>
          </a:xfrm>
          <a:prstGeom prst="rect">
            <a:avLst/>
          </a:prstGeom>
          <a:solidFill>
            <a:srgbClr val="6228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2266681" y="3136062"/>
            <a:ext cx="1294000" cy="1859798"/>
          </a:xfrm>
          <a:prstGeom prst="rect">
            <a:avLst/>
          </a:prstGeom>
        </p:spPr>
        <p:txBody>
          <a:bodyPr anchor="t"/>
          <a:lstStyle>
            <a:lvl1pPr>
              <a:lnSpc>
                <a:spcPts val="1540"/>
              </a:lnSpc>
              <a:defRPr lang="en-US" sz="1100" b="0" i="0" u="none" strike="noStrike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61017" y="2322401"/>
            <a:ext cx="1580828" cy="2843940"/>
          </a:xfrm>
          <a:prstGeom prst="rect">
            <a:avLst/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604431" y="3136062"/>
            <a:ext cx="1294000" cy="1859798"/>
          </a:xfrm>
          <a:prstGeom prst="rect">
            <a:avLst/>
          </a:prstGeom>
        </p:spPr>
        <p:txBody>
          <a:bodyPr anchor="t"/>
          <a:lstStyle>
            <a:lvl1pPr>
              <a:lnSpc>
                <a:spcPts val="1540"/>
              </a:lnSpc>
              <a:defRPr lang="en-US" sz="1100" b="0" i="0" u="none" strike="noStrike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180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469468"/>
            <a:ext cx="6437312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676400"/>
            <a:ext cx="5675312" cy="3962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6036206"/>
            <a:ext cx="6437312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2674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6664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11683"/>
            <a:ext cx="9144000" cy="1143000"/>
          </a:xfrm>
        </p:spPr>
        <p:txBody>
          <a:bodyPr/>
          <a:lstStyle>
            <a:lvl1pPr algn="ctr">
              <a:defRPr sz="3400">
                <a:solidFill>
                  <a:srgbClr val="0041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13342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455075"/>
            <a:ext cx="9144000" cy="6390732"/>
          </a:xfrm>
          <a:prstGeom prst="rect">
            <a:avLst/>
          </a:prstGeom>
          <a:solidFill>
            <a:srgbClr val="B7C4C7"/>
          </a:solidFill>
          <a:ln>
            <a:solidFill>
              <a:srgbClr val="B7C4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11683"/>
            <a:ext cx="9144000" cy="1143000"/>
          </a:xfrm>
        </p:spPr>
        <p:txBody>
          <a:bodyPr/>
          <a:lstStyle>
            <a:lvl1pPr algn="ctr">
              <a:defRPr sz="3400">
                <a:solidFill>
                  <a:srgbClr val="77243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300000">
            <a:off x="-45720" y="2259564"/>
            <a:ext cx="9235439" cy="924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736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455075"/>
            <a:ext cx="9144000" cy="6390732"/>
          </a:xfrm>
          <a:prstGeom prst="rect">
            <a:avLst/>
          </a:prstGeom>
          <a:solidFill>
            <a:srgbClr val="750E26"/>
          </a:solidFill>
          <a:ln>
            <a:solidFill>
              <a:srgbClr val="750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11683"/>
            <a:ext cx="9144000" cy="1143000"/>
          </a:xfrm>
        </p:spPr>
        <p:txBody>
          <a:bodyPr/>
          <a:lstStyle>
            <a:lvl1pPr algn="ctr">
              <a:defRPr sz="3400">
                <a:solidFill>
                  <a:srgbClr val="B7C4C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300000">
            <a:off x="-45720" y="2259564"/>
            <a:ext cx="9235439" cy="924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674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455075"/>
            <a:ext cx="9144000" cy="6390732"/>
          </a:xfrm>
          <a:prstGeom prst="rect">
            <a:avLst/>
          </a:prstGeom>
          <a:solidFill>
            <a:srgbClr val="004165"/>
          </a:solidFill>
          <a:ln>
            <a:solidFill>
              <a:srgbClr val="0041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11683"/>
            <a:ext cx="9144000" cy="1143000"/>
          </a:xfrm>
        </p:spPr>
        <p:txBody>
          <a:bodyPr/>
          <a:lstStyle>
            <a:lvl1pPr algn="ctr">
              <a:defRPr sz="3400">
                <a:solidFill>
                  <a:srgbClr val="FCEE9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300000">
            <a:off x="-45720" y="2259564"/>
            <a:ext cx="9235440" cy="924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016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ivi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455075"/>
            <a:ext cx="9144000" cy="6390732"/>
          </a:xfrm>
          <a:prstGeom prst="rect">
            <a:avLst/>
          </a:prstGeom>
          <a:solidFill>
            <a:srgbClr val="FCEE9F"/>
          </a:solidFill>
          <a:ln>
            <a:solidFill>
              <a:srgbClr val="FCEE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11683"/>
            <a:ext cx="9144000" cy="1143000"/>
          </a:xfrm>
        </p:spPr>
        <p:txBody>
          <a:bodyPr/>
          <a:lstStyle>
            <a:lvl1pPr algn="ctr">
              <a:defRPr sz="3400">
                <a:solidFill>
                  <a:srgbClr val="0041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300000">
            <a:off x="-45720" y="2259564"/>
            <a:ext cx="9235440" cy="924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637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7400493" y="0"/>
            <a:ext cx="1743507" cy="6720804"/>
          </a:xfrm>
          <a:prstGeom prst="rect">
            <a:avLst/>
          </a:prstGeom>
          <a:solidFill>
            <a:srgbClr val="FCEE9F"/>
          </a:solidFill>
          <a:ln>
            <a:solidFill>
              <a:srgbClr val="FCEE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5732037" y="1744381"/>
            <a:ext cx="2549810" cy="3330466"/>
          </a:xfrm>
          <a:prstGeom prst="rect">
            <a:avLst/>
          </a:prstGeom>
          <a:pattFill prst="wdUpDiag">
            <a:fgClr>
              <a:srgbClr val="F7F7F7"/>
            </a:fgClr>
            <a:bgClr>
              <a:schemeClr val="bg1"/>
            </a:bgClr>
          </a:patt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0" i="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Place headshot image</a:t>
            </a:r>
            <a:br>
              <a:rPr lang="en-US" sz="1000" b="0" i="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000" b="0" i="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over entire boxed area</a:t>
            </a:r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37109" y="2431533"/>
            <a:ext cx="4311650" cy="26433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750"/>
              </a:lnSpc>
              <a:spcBef>
                <a:spcPts val="750"/>
              </a:spcBef>
              <a:buNone/>
              <a:defRPr sz="1200">
                <a:solidFill>
                  <a:schemeClr val="tx2"/>
                </a:solidFill>
              </a:defRPr>
            </a:lvl1pPr>
            <a:lvl2pPr marL="342900" indent="0">
              <a:lnSpc>
                <a:spcPts val="1750"/>
              </a:lnSpc>
              <a:spcBef>
                <a:spcPts val="750"/>
              </a:spcBef>
              <a:buNone/>
              <a:defRPr sz="1200">
                <a:solidFill>
                  <a:schemeClr val="tx2"/>
                </a:solidFill>
              </a:defRPr>
            </a:lvl2pPr>
            <a:lvl3pPr marL="685800" indent="0">
              <a:lnSpc>
                <a:spcPts val="1750"/>
              </a:lnSpc>
              <a:spcBef>
                <a:spcPts val="750"/>
              </a:spcBef>
              <a:buNone/>
              <a:defRPr sz="1200">
                <a:solidFill>
                  <a:schemeClr val="tx2"/>
                </a:solidFill>
              </a:defRPr>
            </a:lvl3pPr>
            <a:lvl4pPr marL="1028700" indent="0">
              <a:lnSpc>
                <a:spcPts val="1750"/>
              </a:lnSpc>
              <a:spcBef>
                <a:spcPts val="750"/>
              </a:spcBef>
              <a:buNone/>
              <a:defRPr sz="1200">
                <a:solidFill>
                  <a:schemeClr val="tx2"/>
                </a:solidFill>
              </a:defRPr>
            </a:lvl4pPr>
            <a:lvl5pPr marL="1371600" indent="0">
              <a:lnSpc>
                <a:spcPts val="1750"/>
              </a:lnSpc>
              <a:spcBef>
                <a:spcPts val="750"/>
              </a:spcBef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bio/background</a:t>
            </a:r>
          </a:p>
        </p:txBody>
      </p:sp>
      <p:sp>
        <p:nvSpPr>
          <p:cNvPr id="6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632346" y="1744327"/>
            <a:ext cx="4316413" cy="479425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</p:spTree>
    <p:extLst>
      <p:ext uri="{BB962C8B-B14F-4D97-AF65-F5344CB8AC3E}">
        <p14:creationId xmlns:p14="http://schemas.microsoft.com/office/powerpoint/2010/main" val="1537059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914400"/>
            <a:ext cx="7696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2000" y="1824037"/>
            <a:ext cx="7772400" cy="45005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No more than 6 items</a:t>
            </a:r>
          </a:p>
        </p:txBody>
      </p:sp>
    </p:spTree>
    <p:extLst>
      <p:ext uri="{BB962C8B-B14F-4D97-AF65-F5344CB8AC3E}">
        <p14:creationId xmlns:p14="http://schemas.microsoft.com/office/powerpoint/2010/main" val="849862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ence Surv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455075"/>
            <a:ext cx="9144000" cy="6390732"/>
          </a:xfrm>
          <a:prstGeom prst="rect">
            <a:avLst/>
          </a:prstGeom>
          <a:solidFill>
            <a:srgbClr val="004165"/>
          </a:solidFill>
          <a:ln>
            <a:solidFill>
              <a:srgbClr val="0041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868708"/>
            <a:ext cx="9144000" cy="1143000"/>
          </a:xfrm>
        </p:spPr>
        <p:txBody>
          <a:bodyPr/>
          <a:lstStyle>
            <a:lvl1pPr algn="ctr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Audience Survey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76426" y="2514610"/>
            <a:ext cx="5191933" cy="2639596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Tx/>
              <a:buFont typeface="Webdings" charset="0"/>
              <a:buChar char="4"/>
              <a:tabLst/>
              <a:defRPr sz="2800">
                <a:solidFill>
                  <a:schemeClr val="bg1"/>
                </a:solidFill>
              </a:defRPr>
            </a:lvl1pPr>
            <a:lvl2pPr rtl="0" fontAlgn="base">
              <a:defRPr lang="en-US" sz="1100" b="0" i="0" u="none" strike="noStrike" smtClean="0">
                <a:effectLst/>
              </a:defRPr>
            </a:lvl2pPr>
          </a:lstStyle>
          <a:p>
            <a:pPr lvl="0"/>
            <a:r>
              <a:rPr lang="en-US" dirty="0"/>
              <a:t>Ask the audience a question related to real world challenges.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Tx/>
              <a:buFont typeface="Webdings" charset="0"/>
              <a:buChar char="4"/>
              <a:tabLst/>
              <a:defRPr/>
            </a:pPr>
            <a:r>
              <a:rPr lang="en-US" dirty="0"/>
              <a:t>Example: How many of you are nervous when you speak?</a:t>
            </a:r>
          </a:p>
          <a:p>
            <a:pPr lvl="0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7572" y="2604793"/>
            <a:ext cx="1972745" cy="182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605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0"/>
            <a:ext cx="7696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824037"/>
            <a:ext cx="7772400" cy="450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198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914400"/>
            <a:ext cx="89916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905000"/>
            <a:ext cx="3962400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905000"/>
            <a:ext cx="4343400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53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int lef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7388917" y="0"/>
            <a:ext cx="1755648" cy="6720804"/>
          </a:xfrm>
          <a:prstGeom prst="rect">
            <a:avLst/>
          </a:prstGeom>
          <a:solidFill>
            <a:srgbClr val="FCEE9F"/>
          </a:solidFill>
          <a:ln>
            <a:solidFill>
              <a:srgbClr val="FCEE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1489" y="914400"/>
            <a:ext cx="714753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57245" y="1905000"/>
            <a:ext cx="6476975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5114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int 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455074"/>
            <a:ext cx="1764792" cy="6265729"/>
          </a:xfrm>
          <a:prstGeom prst="rect">
            <a:avLst/>
          </a:prstGeom>
          <a:solidFill>
            <a:srgbClr val="B7C4C7"/>
          </a:solidFill>
          <a:ln>
            <a:solidFill>
              <a:srgbClr val="B7C4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20269" y="914400"/>
            <a:ext cx="714753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286025" y="1905000"/>
            <a:ext cx="6476975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4376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057414"/>
            <a:ext cx="4585757" cy="3886185"/>
          </a:xfrm>
          <a:prstGeom prst="rect">
            <a:avLst/>
          </a:prstGeom>
          <a:solidFill>
            <a:srgbClr val="772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585757" y="2057414"/>
            <a:ext cx="4585757" cy="38861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68361"/>
            <a:ext cx="9144000" cy="96043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5784" y="2057415"/>
            <a:ext cx="4233338" cy="3886185"/>
          </a:xfr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563" y="2057415"/>
            <a:ext cx="4236509" cy="3886185"/>
          </a:xfr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00804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990600"/>
            <a:ext cx="7848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65820" y="1951037"/>
            <a:ext cx="7924799" cy="391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2" r:id="rId2"/>
    <p:sldLayoutId id="2147483674" r:id="rId3"/>
    <p:sldLayoutId id="2147483671" r:id="rId4"/>
    <p:sldLayoutId id="2147483662" r:id="rId5"/>
    <p:sldLayoutId id="2147483653" r:id="rId6"/>
    <p:sldLayoutId id="2147483676" r:id="rId7"/>
    <p:sldLayoutId id="2147483670" r:id="rId8"/>
    <p:sldLayoutId id="2147483654" r:id="rId9"/>
    <p:sldLayoutId id="2147483661" r:id="rId10"/>
    <p:sldLayoutId id="2147483677" r:id="rId11"/>
    <p:sldLayoutId id="2147483678" r:id="rId12"/>
    <p:sldLayoutId id="2147483658" r:id="rId13"/>
    <p:sldLayoutId id="2147483673" r:id="rId14"/>
    <p:sldLayoutId id="2147483668" r:id="rId15"/>
    <p:sldLayoutId id="2147483675" r:id="rId16"/>
    <p:sldLayoutId id="2147483669" r:id="rId17"/>
    <p:sldLayoutId id="2147483655" r:id="rId18"/>
    <p:sldLayoutId id="2147483667" r:id="rId19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063052"/>
          </a:solidFill>
          <a:latin typeface="+mj-lt"/>
          <a:ea typeface="ヒラギノ角ゴ Pro W3" charset="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Webdings" charset="0"/>
        <a:buChar char="4"/>
        <a:defRPr sz="2800">
          <a:solidFill>
            <a:schemeClr val="tx1"/>
          </a:solidFill>
          <a:latin typeface="+mn-lt"/>
          <a:ea typeface="ヒラギノ角ゴ Pro W3" charset="0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63052"/>
        </a:buClr>
        <a:buFont typeface="Wingdings" charset="0"/>
        <a:buChar char="§"/>
        <a:defRPr sz="2500">
          <a:solidFill>
            <a:schemeClr val="tx1"/>
          </a:solidFill>
          <a:latin typeface="+mn-lt"/>
          <a:ea typeface="ヒラギノ角ゴ Pro W3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Char char="•"/>
        <a:defRPr sz="2200">
          <a:solidFill>
            <a:schemeClr val="tx1"/>
          </a:solidFill>
          <a:latin typeface="+mn-lt"/>
          <a:ea typeface="ヒラギノ角ゴ Pro W3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charset="0"/>
        <a:buChar char="ü"/>
        <a:defRPr sz="2000">
          <a:solidFill>
            <a:schemeClr val="tx1"/>
          </a:solidFill>
          <a:latin typeface="+mn-lt"/>
          <a:ea typeface="ヒラギノ角ゴ Pro W3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charset="0"/>
        <a:buChar char="►"/>
        <a:defRPr sz="2000">
          <a:solidFill>
            <a:srgbClr val="063052"/>
          </a:solidFill>
          <a:latin typeface="+mn-lt"/>
          <a:ea typeface="ヒラギノ角ゴ Pro W3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dmarshall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Pathways%20Paths%20and%20Projects%20Catalog%20V2.1.pdf" TargetMode="External"/><Relationship Id="rId2" Type="http://schemas.openxmlformats.org/officeDocument/2006/relationships/hyperlink" Target="http://www.d57tm.org/pathways/" TargetMode="Externa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C21630-C2CF-425F-9F24-2F868E208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/>
              <a:t>Pathways </a:t>
            </a:r>
            <a:br>
              <a:rPr lang="en-US" sz="5400" dirty="0"/>
            </a:br>
            <a:r>
              <a:rPr lang="en-US" sz="5400" i="1" dirty="0"/>
              <a:t>Fast</a:t>
            </a:r>
            <a:r>
              <a:rPr lang="en-US" sz="5400" dirty="0"/>
              <a:t> Start</a:t>
            </a:r>
            <a:endParaRPr lang="en-US" sz="60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0D81C61-BF4B-4503-A522-06564B49F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George Marshall</a:t>
            </a:r>
          </a:p>
          <a:p>
            <a:pPr marL="0" indent="0">
              <a:buNone/>
            </a:pPr>
            <a:r>
              <a:rPr lang="en-US" dirty="0"/>
              <a:t>D57 Chief Pathways Guide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gdmarshall@gmail.com</a:t>
            </a:r>
            <a:br>
              <a:rPr lang="en-US" dirty="0"/>
            </a:br>
            <a:r>
              <a:rPr lang="en-US" dirty="0"/>
              <a:t>District 5 TLI</a:t>
            </a:r>
            <a:br>
              <a:rPr lang="en-US" dirty="0"/>
            </a:br>
            <a:r>
              <a:rPr lang="en-US" sz="2400" dirty="0"/>
              <a:t>2/3/2018</a:t>
            </a:r>
            <a:br>
              <a:rPr lang="en-US" sz="2400" dirty="0"/>
            </a:b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47818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090F1-E6B6-440A-A223-226962D51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2A8C2-F1F9-42F1-9241-C98D70AA8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4D7CCF-16FE-4FC7-B707-AD10623E7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5838"/>
            <a:ext cx="9144000" cy="621496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F175C46-7B9F-4DF1-8A9E-0A636E3ED52B}"/>
              </a:ext>
            </a:extLst>
          </p:cNvPr>
          <p:cNvSpPr/>
          <p:nvPr/>
        </p:nvSpPr>
        <p:spPr>
          <a:xfrm>
            <a:off x="182927" y="5791165"/>
            <a:ext cx="2834609" cy="838200"/>
          </a:xfrm>
          <a:prstGeom prst="roundRect">
            <a:avLst/>
          </a:prstGeom>
          <a:noFill/>
          <a:ln w="44450">
            <a:gradFill flip="none" rotWithShape="1">
              <a:gsLst>
                <a:gs pos="0">
                  <a:srgbClr val="DCB33B"/>
                </a:gs>
                <a:gs pos="100000">
                  <a:schemeClr val="tx1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3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F9377-454C-43EE-BE56-191E06C90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A7077-D48C-46BE-9B41-178CE87E4F3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E16F65-72E1-4DBA-A05D-DC4907A353D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2D0A64-9976-4E1A-9D9E-904C893B0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13" y="548604"/>
            <a:ext cx="8796131" cy="61722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CBAD32F-A4CB-4151-B77C-80BF761E178C}"/>
              </a:ext>
            </a:extLst>
          </p:cNvPr>
          <p:cNvGrpSpPr/>
          <p:nvPr/>
        </p:nvGrpSpPr>
        <p:grpSpPr>
          <a:xfrm>
            <a:off x="4663439" y="3051142"/>
            <a:ext cx="2956576" cy="3486785"/>
            <a:chOff x="4663439" y="3051142"/>
            <a:chExt cx="2956576" cy="348678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8CE611BA-52C8-40DA-A486-F1307428627F}"/>
                </a:ext>
              </a:extLst>
            </p:cNvPr>
            <p:cNvSpPr/>
            <p:nvPr/>
          </p:nvSpPr>
          <p:spPr>
            <a:xfrm>
              <a:off x="4663439" y="3051142"/>
              <a:ext cx="2194536" cy="2103097"/>
            </a:xfrm>
            <a:prstGeom prst="wedgeRoundRectCallout">
              <a:avLst>
                <a:gd name="adj1" fmla="val 38016"/>
                <a:gd name="adj2" fmla="val 84464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Select a </a:t>
              </a:r>
              <a:br>
                <a:rPr lang="en-US" sz="3200" b="1" dirty="0">
                  <a:solidFill>
                    <a:schemeClr val="tx1"/>
                  </a:solidFill>
                </a:rPr>
              </a:br>
              <a:r>
                <a:rPr lang="en-US" sz="3200" b="1" u="sng" dirty="0">
                  <a:solidFill>
                    <a:schemeClr val="tx1"/>
                  </a:solidFill>
                </a:rPr>
                <a:t>Printed</a:t>
              </a:r>
              <a:r>
                <a:rPr lang="en-US" sz="3200" b="1" dirty="0">
                  <a:solidFill>
                    <a:schemeClr val="tx1"/>
                  </a:solidFill>
                </a:rPr>
                <a:t> Path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F1E5186-6687-4BF6-AEB9-D511698A0300}"/>
                </a:ext>
              </a:extLst>
            </p:cNvPr>
            <p:cNvSpPr/>
            <p:nvPr/>
          </p:nvSpPr>
          <p:spPr>
            <a:xfrm>
              <a:off x="5852146" y="5897565"/>
              <a:ext cx="1767869" cy="640362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A7CDC1D-4619-4858-9FF3-86B847801350}"/>
              </a:ext>
            </a:extLst>
          </p:cNvPr>
          <p:cNvGrpSpPr/>
          <p:nvPr/>
        </p:nvGrpSpPr>
        <p:grpSpPr>
          <a:xfrm>
            <a:off x="343641" y="3063244"/>
            <a:ext cx="3039653" cy="3474682"/>
            <a:chOff x="343641" y="3109246"/>
            <a:chExt cx="3039653" cy="347468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986F163-E499-410E-89CC-8CBC2986DF03}"/>
                </a:ext>
              </a:extLst>
            </p:cNvPr>
            <p:cNvSpPr/>
            <p:nvPr/>
          </p:nvSpPr>
          <p:spPr>
            <a:xfrm>
              <a:off x="1432546" y="5897564"/>
              <a:ext cx="1950748" cy="686364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23C1B549-3BD6-4D3A-BA24-AC4F5937B64C}"/>
                </a:ext>
              </a:extLst>
            </p:cNvPr>
            <p:cNvSpPr/>
            <p:nvPr/>
          </p:nvSpPr>
          <p:spPr>
            <a:xfrm>
              <a:off x="343641" y="3109246"/>
              <a:ext cx="2194536" cy="2103097"/>
            </a:xfrm>
            <a:prstGeom prst="wedgeRoundRectCallout">
              <a:avLst>
                <a:gd name="adj1" fmla="val 43170"/>
                <a:gd name="adj2" fmla="val 82222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Select an </a:t>
              </a:r>
              <a:br>
                <a:rPr lang="en-US" sz="3200" b="1" dirty="0">
                  <a:solidFill>
                    <a:schemeClr val="tx1"/>
                  </a:solidFill>
                </a:rPr>
              </a:br>
              <a:r>
                <a:rPr lang="en-US" sz="3200" b="1" u="sng" dirty="0">
                  <a:solidFill>
                    <a:schemeClr val="tx1"/>
                  </a:solidFill>
                </a:rPr>
                <a:t>Online</a:t>
              </a:r>
              <a:r>
                <a:rPr lang="en-US" sz="3200" b="1" dirty="0">
                  <a:solidFill>
                    <a:schemeClr val="tx1"/>
                  </a:solidFill>
                </a:rPr>
                <a:t> Path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D00C6D76-FDE2-4C08-B2FC-0621CCC22266}"/>
              </a:ext>
            </a:extLst>
          </p:cNvPr>
          <p:cNvSpPr/>
          <p:nvPr/>
        </p:nvSpPr>
        <p:spPr>
          <a:xfrm>
            <a:off x="3657610" y="2697488"/>
            <a:ext cx="723149" cy="27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Free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F2BCAD-5121-4EC2-840D-58BA5BE91DB0}"/>
              </a:ext>
            </a:extLst>
          </p:cNvPr>
          <p:cNvSpPr/>
          <p:nvPr/>
        </p:nvSpPr>
        <p:spPr>
          <a:xfrm>
            <a:off x="7999559" y="2674884"/>
            <a:ext cx="723149" cy="27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$25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BB9A16-4D2C-4C02-847A-CFE46DCD3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985" y="6037451"/>
            <a:ext cx="1767868" cy="40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9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CC6934-8255-4630-A845-87B64CCDA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001" y="742191"/>
            <a:ext cx="7497998" cy="570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25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0F27F6-F2EF-4856-927B-326278C86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69" y="627058"/>
            <a:ext cx="5827062" cy="5852096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4426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4" r="14400"/>
          <a:stretch/>
        </p:blipFill>
        <p:spPr bwMode="auto">
          <a:xfrm>
            <a:off x="892733" y="668325"/>
            <a:ext cx="7347030" cy="588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60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215D1-85A0-4BD5-99B1-EFF907BC7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0"/>
            <a:ext cx="7696200" cy="1143000"/>
          </a:xfrm>
        </p:spPr>
        <p:txBody>
          <a:bodyPr/>
          <a:lstStyle/>
          <a:p>
            <a:pPr algn="ctr"/>
            <a:r>
              <a:rPr lang="en-US" sz="3600" dirty="0"/>
              <a:t>For More Details on Any Path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82D9CE-FEA4-4E87-8F13-B3E16795C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057400"/>
            <a:ext cx="8229600" cy="2819400"/>
          </a:xfrm>
        </p:spPr>
        <p:txBody>
          <a:bodyPr/>
          <a:lstStyle/>
          <a:p>
            <a:r>
              <a:rPr lang="en-US" sz="3500" dirty="0"/>
              <a:t>Pathways area on the D57 website: </a:t>
            </a:r>
          </a:p>
          <a:p>
            <a:pPr marL="457200" lvl="1" indent="0">
              <a:buNone/>
            </a:pPr>
            <a:r>
              <a:rPr lang="en-US" sz="3100" dirty="0">
                <a:hlinkClick r:id="rId2"/>
              </a:rPr>
              <a:t>www.d57tm.org/pathways/</a:t>
            </a:r>
            <a:endParaRPr lang="en-US" sz="3100" dirty="0"/>
          </a:p>
          <a:p>
            <a:r>
              <a:rPr lang="en-US" sz="3600" dirty="0"/>
              <a:t>Get the D57 catalog file (pdf):</a:t>
            </a:r>
          </a:p>
          <a:p>
            <a:pPr lvl="1"/>
            <a:r>
              <a:rPr lang="en-US" sz="3200" dirty="0"/>
              <a:t>“</a:t>
            </a:r>
            <a:r>
              <a:rPr lang="en-US" sz="3200" dirty="0">
                <a:hlinkClick r:id="rId3" action="ppaction://hlinkfile"/>
              </a:rPr>
              <a:t>Pathways Path and Projects Catalog</a:t>
            </a:r>
            <a:r>
              <a:rPr lang="en-US" sz="3200" dirty="0"/>
              <a:t>”</a:t>
            </a:r>
          </a:p>
          <a:p>
            <a:pPr lvl="1"/>
            <a:r>
              <a:rPr lang="en-US" sz="3200" dirty="0"/>
              <a:t>Very Useful Resource!</a:t>
            </a:r>
          </a:p>
          <a:p>
            <a:pPr lvl="2"/>
            <a:endParaRPr lang="en-US" sz="2800" dirty="0"/>
          </a:p>
          <a:p>
            <a:pPr lvl="1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3637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3B56F-9FAB-41D3-B03B-47E5F9A09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371610"/>
            <a:ext cx="8991600" cy="297178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Enter Pathways</a:t>
            </a:r>
            <a:br>
              <a:rPr lang="en-US" sz="40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Select a Path</a:t>
            </a:r>
            <a:br>
              <a:rPr lang="en-US" sz="4000" dirty="0"/>
            </a:br>
            <a:r>
              <a:rPr lang="en-US" sz="4000" dirty="0"/>
              <a:t>Open Your First Project</a:t>
            </a:r>
          </a:p>
        </p:txBody>
      </p:sp>
    </p:spTree>
    <p:extLst>
      <p:ext uri="{BB962C8B-B14F-4D97-AF65-F5344CB8AC3E}">
        <p14:creationId xmlns:p14="http://schemas.microsoft.com/office/powerpoint/2010/main" val="2505211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4696D-2519-4290-B34F-2CFE47087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DC3FB-E13D-47C7-BB75-C66559E87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543D3B-05ED-47BC-A5CE-745F0C919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5838"/>
            <a:ext cx="9144000" cy="621496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DAFE12F-31F2-4531-A449-623D8861ABD9}"/>
              </a:ext>
            </a:extLst>
          </p:cNvPr>
          <p:cNvSpPr/>
          <p:nvPr/>
        </p:nvSpPr>
        <p:spPr>
          <a:xfrm>
            <a:off x="3383293" y="3154683"/>
            <a:ext cx="2468853" cy="548634"/>
          </a:xfrm>
          <a:prstGeom prst="roundRect">
            <a:avLst/>
          </a:prstGeom>
          <a:noFill/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BD8BF9-320E-44E7-8620-307FE6879BBB}"/>
              </a:ext>
            </a:extLst>
          </p:cNvPr>
          <p:cNvSpPr/>
          <p:nvPr/>
        </p:nvSpPr>
        <p:spPr>
          <a:xfrm>
            <a:off x="3383293" y="5938983"/>
            <a:ext cx="2468853" cy="548634"/>
          </a:xfrm>
          <a:prstGeom prst="roundRect">
            <a:avLst/>
          </a:prstGeom>
          <a:noFill/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4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901EF-72CC-4C07-8CF4-33D79103D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9084F-5A22-4B26-9E0E-DA5BE3B2A7F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5FA962-0192-47A4-8FA7-815AEB67C1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5636C8-1020-4291-93FC-83A862106F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6" t="10000" r="6325" b="14444"/>
          <a:stretch/>
        </p:blipFill>
        <p:spPr>
          <a:xfrm>
            <a:off x="201706" y="609600"/>
            <a:ext cx="8713694" cy="54864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5C71D2C-BC0D-43E6-928D-93C8CA5E73D1}"/>
              </a:ext>
            </a:extLst>
          </p:cNvPr>
          <p:cNvSpPr/>
          <p:nvPr/>
        </p:nvSpPr>
        <p:spPr>
          <a:xfrm>
            <a:off x="2346992" y="4421981"/>
            <a:ext cx="1584935" cy="1676400"/>
          </a:xfrm>
          <a:prstGeom prst="roundRect">
            <a:avLst>
              <a:gd name="adj" fmla="val 11837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F00A180-6876-41F2-ADBE-F4748DC264B6}"/>
              </a:ext>
            </a:extLst>
          </p:cNvPr>
          <p:cNvSpPr/>
          <p:nvPr/>
        </p:nvSpPr>
        <p:spPr>
          <a:xfrm>
            <a:off x="1920269" y="1234465"/>
            <a:ext cx="1097268" cy="548634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7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2D21C-F886-44AE-93E8-3CCDAD64B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2D948-D657-4F10-B607-0B0D48D5B25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851EC3-FDCC-4F69-AB34-62089C855EC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607A4E-4FD7-4DA6-9B68-FB628B1867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222"/>
          <a:stretch/>
        </p:blipFill>
        <p:spPr>
          <a:xfrm>
            <a:off x="473878" y="482600"/>
            <a:ext cx="8276422" cy="5334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F9A212-ABE6-4229-9AC2-090CBED429B9}"/>
              </a:ext>
            </a:extLst>
          </p:cNvPr>
          <p:cNvSpPr/>
          <p:nvPr/>
        </p:nvSpPr>
        <p:spPr>
          <a:xfrm>
            <a:off x="1005879" y="4434828"/>
            <a:ext cx="7040803" cy="640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D95E175-8B3E-461C-A755-362781F0E8D0}"/>
              </a:ext>
            </a:extLst>
          </p:cNvPr>
          <p:cNvSpPr/>
          <p:nvPr/>
        </p:nvSpPr>
        <p:spPr>
          <a:xfrm>
            <a:off x="1188757" y="5074902"/>
            <a:ext cx="2194536" cy="60960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23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.53003 -0.004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93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52A48-81CB-4069-94A9-00B7E2288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D68E2B-AE2A-4CD0-AD1A-5815DF2F05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4" t="16955"/>
          <a:stretch/>
        </p:blipFill>
        <p:spPr>
          <a:xfrm>
            <a:off x="0" y="0"/>
            <a:ext cx="9223546" cy="5956300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E6D2EE20-EA47-43A7-8C52-43B28F8D5CF5}"/>
              </a:ext>
            </a:extLst>
          </p:cNvPr>
          <p:cNvSpPr txBox="1">
            <a:spLocks/>
          </p:cNvSpPr>
          <p:nvPr/>
        </p:nvSpPr>
        <p:spPr bwMode="auto">
          <a:xfrm>
            <a:off x="1543050" y="195470"/>
            <a:ext cx="6261100" cy="68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3052"/>
                </a:solidFill>
                <a:latin typeface="+mj-lt"/>
                <a:ea typeface="ヒラギノ角ゴ Pro W3" charset="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kern="0" dirty="0"/>
              <a:t>Pathways Rollout Progress</a:t>
            </a:r>
          </a:p>
        </p:txBody>
      </p:sp>
      <p:sp>
        <p:nvSpPr>
          <p:cNvPr id="6" name="Callout: Line 5">
            <a:extLst>
              <a:ext uri="{FF2B5EF4-FFF2-40B4-BE49-F238E27FC236}">
                <a16:creationId xmlns:a16="http://schemas.microsoft.com/office/drawing/2014/main" id="{F5172195-A54E-4848-B764-91998C576E64}"/>
              </a:ext>
            </a:extLst>
          </p:cNvPr>
          <p:cNvSpPr/>
          <p:nvPr/>
        </p:nvSpPr>
        <p:spPr>
          <a:xfrm>
            <a:off x="198120" y="1762760"/>
            <a:ext cx="640080" cy="480060"/>
          </a:xfrm>
          <a:prstGeom prst="borderCallout1">
            <a:avLst>
              <a:gd name="adj1" fmla="val 82242"/>
              <a:gd name="adj2" fmla="val 101492"/>
              <a:gd name="adj3" fmla="val 109325"/>
              <a:gd name="adj4" fmla="val 154645"/>
            </a:avLst>
          </a:prstGeom>
          <a:solidFill>
            <a:srgbClr val="FFFF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FF0000"/>
                </a:solidFill>
              </a:rPr>
              <a:t>D 57</a:t>
            </a:r>
            <a:br>
              <a:rPr lang="en-US" sz="1100" dirty="0">
                <a:solidFill>
                  <a:srgbClr val="FF0000"/>
                </a:solidFill>
              </a:rPr>
            </a:br>
            <a:r>
              <a:rPr lang="en-US" sz="1100" dirty="0">
                <a:solidFill>
                  <a:srgbClr val="FF0000"/>
                </a:solidFill>
              </a:rPr>
              <a:t>Feb 17</a:t>
            </a:r>
          </a:p>
        </p:txBody>
      </p:sp>
      <p:sp>
        <p:nvSpPr>
          <p:cNvPr id="7" name="Callout: Line 6">
            <a:extLst>
              <a:ext uri="{FF2B5EF4-FFF2-40B4-BE49-F238E27FC236}">
                <a16:creationId xmlns:a16="http://schemas.microsoft.com/office/drawing/2014/main" id="{3F715BFE-F758-4535-A4D7-C0EBFC187144}"/>
              </a:ext>
            </a:extLst>
          </p:cNvPr>
          <p:cNvSpPr/>
          <p:nvPr/>
        </p:nvSpPr>
        <p:spPr>
          <a:xfrm>
            <a:off x="3292819" y="1299210"/>
            <a:ext cx="636746" cy="392432"/>
          </a:xfrm>
          <a:prstGeom prst="borderCallout1">
            <a:avLst>
              <a:gd name="adj1" fmla="val 244658"/>
              <a:gd name="adj2" fmla="val -146748"/>
              <a:gd name="adj3" fmla="val 82341"/>
              <a:gd name="adj4" fmla="val -1308"/>
            </a:avLst>
          </a:prstGeom>
          <a:solidFill>
            <a:srgbClr val="FFFF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FF0000"/>
                </a:solidFill>
              </a:rPr>
              <a:t>D 27</a:t>
            </a:r>
            <a:br>
              <a:rPr lang="en-US" sz="1100" dirty="0">
                <a:solidFill>
                  <a:srgbClr val="FF0000"/>
                </a:solidFill>
              </a:rPr>
            </a:br>
            <a:r>
              <a:rPr lang="en-US" sz="1100" dirty="0">
                <a:solidFill>
                  <a:srgbClr val="FF0000"/>
                </a:solidFill>
              </a:rPr>
              <a:t>Mar 17</a:t>
            </a:r>
          </a:p>
        </p:txBody>
      </p:sp>
      <p:sp>
        <p:nvSpPr>
          <p:cNvPr id="8" name="Callout: Line 7">
            <a:extLst>
              <a:ext uri="{FF2B5EF4-FFF2-40B4-BE49-F238E27FC236}">
                <a16:creationId xmlns:a16="http://schemas.microsoft.com/office/drawing/2014/main" id="{F9A4EDC8-579C-4DF2-8813-69D5CFE2F332}"/>
              </a:ext>
            </a:extLst>
          </p:cNvPr>
          <p:cNvSpPr/>
          <p:nvPr/>
        </p:nvSpPr>
        <p:spPr>
          <a:xfrm>
            <a:off x="6118860" y="3332480"/>
            <a:ext cx="640080" cy="480060"/>
          </a:xfrm>
          <a:prstGeom prst="borderCallout1">
            <a:avLst>
              <a:gd name="adj1" fmla="val 2877"/>
              <a:gd name="adj2" fmla="val 149111"/>
              <a:gd name="adj3" fmla="val 26785"/>
              <a:gd name="adj4" fmla="val 99883"/>
            </a:avLst>
          </a:prstGeom>
          <a:solidFill>
            <a:srgbClr val="FFFF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FF0000"/>
                </a:solidFill>
              </a:rPr>
              <a:t>D 51</a:t>
            </a:r>
            <a:br>
              <a:rPr lang="en-US" sz="1100" dirty="0">
                <a:solidFill>
                  <a:srgbClr val="FF0000"/>
                </a:solidFill>
              </a:rPr>
            </a:br>
            <a:r>
              <a:rPr lang="en-US" sz="1100" dirty="0">
                <a:solidFill>
                  <a:srgbClr val="FF0000"/>
                </a:solidFill>
              </a:rPr>
              <a:t>May 17</a:t>
            </a:r>
          </a:p>
        </p:txBody>
      </p:sp>
      <p:sp>
        <p:nvSpPr>
          <p:cNvPr id="9" name="Callout: Line 8">
            <a:extLst>
              <a:ext uri="{FF2B5EF4-FFF2-40B4-BE49-F238E27FC236}">
                <a16:creationId xmlns:a16="http://schemas.microsoft.com/office/drawing/2014/main" id="{BDB45DC0-C7B4-493C-9F25-7CAEB2E22F3C}"/>
              </a:ext>
            </a:extLst>
          </p:cNvPr>
          <p:cNvSpPr/>
          <p:nvPr/>
        </p:nvSpPr>
        <p:spPr>
          <a:xfrm>
            <a:off x="8153400" y="2242820"/>
            <a:ext cx="640080" cy="480060"/>
          </a:xfrm>
          <a:prstGeom prst="borderCallout1">
            <a:avLst>
              <a:gd name="adj1" fmla="val 145734"/>
              <a:gd name="adj2" fmla="val -23508"/>
              <a:gd name="adj3" fmla="val 101388"/>
              <a:gd name="adj4" fmla="val 20122"/>
            </a:avLst>
          </a:prstGeom>
          <a:solidFill>
            <a:srgbClr val="66CCFF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R 14</a:t>
            </a:r>
            <a:br>
              <a:rPr lang="en-US" sz="1100" dirty="0">
                <a:solidFill>
                  <a:schemeClr val="tx1"/>
                </a:solidFill>
              </a:rPr>
            </a:br>
            <a:r>
              <a:rPr lang="en-US" sz="1100" dirty="0">
                <a:solidFill>
                  <a:schemeClr val="tx1"/>
                </a:solidFill>
              </a:rPr>
              <a:t>Jul 17</a:t>
            </a:r>
          </a:p>
        </p:txBody>
      </p:sp>
      <p:sp>
        <p:nvSpPr>
          <p:cNvPr id="10" name="Callout: Line 9">
            <a:extLst>
              <a:ext uri="{FF2B5EF4-FFF2-40B4-BE49-F238E27FC236}">
                <a16:creationId xmlns:a16="http://schemas.microsoft.com/office/drawing/2014/main" id="{6255422A-7E60-4AEB-8ECC-E77A430537A7}"/>
              </a:ext>
            </a:extLst>
          </p:cNvPr>
          <p:cNvSpPr/>
          <p:nvPr/>
        </p:nvSpPr>
        <p:spPr>
          <a:xfrm>
            <a:off x="294085" y="2444388"/>
            <a:ext cx="640080" cy="480060"/>
          </a:xfrm>
          <a:prstGeom prst="borderCallout1">
            <a:avLst>
              <a:gd name="adj1" fmla="val -18530"/>
              <a:gd name="adj2" fmla="val 152814"/>
              <a:gd name="adj3" fmla="val -199"/>
              <a:gd name="adj4" fmla="val 99884"/>
            </a:avLst>
          </a:prstGeom>
          <a:solidFill>
            <a:srgbClr val="66CCFF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R 2</a:t>
            </a:r>
            <a:br>
              <a:rPr lang="en-US" sz="1100" dirty="0">
                <a:solidFill>
                  <a:schemeClr val="tx1"/>
                </a:solidFill>
              </a:rPr>
            </a:br>
            <a:r>
              <a:rPr lang="en-US" sz="1100" dirty="0">
                <a:solidFill>
                  <a:schemeClr val="tx1"/>
                </a:solidFill>
              </a:rPr>
              <a:t>Sep 17</a:t>
            </a:r>
          </a:p>
        </p:txBody>
      </p:sp>
      <p:sp>
        <p:nvSpPr>
          <p:cNvPr id="11" name="Callout: Line 10">
            <a:extLst>
              <a:ext uri="{FF2B5EF4-FFF2-40B4-BE49-F238E27FC236}">
                <a16:creationId xmlns:a16="http://schemas.microsoft.com/office/drawing/2014/main" id="{8B7967FD-1221-4EAA-9F11-A4DA0BBBE694}"/>
              </a:ext>
            </a:extLst>
          </p:cNvPr>
          <p:cNvSpPr/>
          <p:nvPr/>
        </p:nvSpPr>
        <p:spPr>
          <a:xfrm>
            <a:off x="2889409" y="2212974"/>
            <a:ext cx="713422" cy="413861"/>
          </a:xfrm>
          <a:prstGeom prst="borderCallout1">
            <a:avLst>
              <a:gd name="adj1" fmla="val 44485"/>
              <a:gd name="adj2" fmla="val -76511"/>
              <a:gd name="adj3" fmla="val 75992"/>
              <a:gd name="adj4" fmla="val -3687"/>
            </a:avLst>
          </a:prstGeom>
          <a:solidFill>
            <a:srgbClr val="66CCFF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R 6 &amp; 7</a:t>
            </a:r>
            <a:br>
              <a:rPr lang="en-US" sz="1100" dirty="0">
                <a:solidFill>
                  <a:schemeClr val="tx1"/>
                </a:solidFill>
              </a:rPr>
            </a:br>
            <a:r>
              <a:rPr lang="en-US" sz="1100" dirty="0">
                <a:solidFill>
                  <a:schemeClr val="tx1"/>
                </a:solidFill>
              </a:rPr>
              <a:t>Oct 17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F38B58B-F6A1-404E-BD6D-B3E389B32FD2}"/>
              </a:ext>
            </a:extLst>
          </p:cNvPr>
          <p:cNvGrpSpPr/>
          <p:nvPr/>
        </p:nvGrpSpPr>
        <p:grpSpPr>
          <a:xfrm>
            <a:off x="3499252" y="4246537"/>
            <a:ext cx="3893440" cy="763931"/>
            <a:chOff x="3611880" y="4114803"/>
            <a:chExt cx="3794760" cy="713737"/>
          </a:xfrm>
        </p:grpSpPr>
        <p:sp>
          <p:nvSpPr>
            <p:cNvPr id="14" name="Callout: Double Bent Line 13">
              <a:extLst>
                <a:ext uri="{FF2B5EF4-FFF2-40B4-BE49-F238E27FC236}">
                  <a16:creationId xmlns:a16="http://schemas.microsoft.com/office/drawing/2014/main" id="{A58214B7-AB8C-4168-B78B-995D14613673}"/>
                </a:ext>
              </a:extLst>
            </p:cNvPr>
            <p:cNvSpPr/>
            <p:nvPr/>
          </p:nvSpPr>
          <p:spPr>
            <a:xfrm>
              <a:off x="3611880" y="4399280"/>
              <a:ext cx="815340" cy="429260"/>
            </a:xfrm>
            <a:prstGeom prst="borderCallout3">
              <a:avLst>
                <a:gd name="adj1" fmla="val 55907"/>
                <a:gd name="adj2" fmla="val -2533"/>
                <a:gd name="adj3" fmla="val 49122"/>
                <a:gd name="adj4" fmla="val -29751"/>
                <a:gd name="adj5" fmla="val 18824"/>
                <a:gd name="adj6" fmla="val -118536"/>
                <a:gd name="adj7" fmla="val -401176"/>
                <a:gd name="adj8" fmla="val -217672"/>
              </a:avLst>
            </a:prstGeom>
            <a:solidFill>
              <a:srgbClr val="66CCFF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</a:rPr>
                <a:t>R 10 &amp; 12</a:t>
              </a:r>
              <a:br>
                <a:rPr lang="en-US" sz="1100" dirty="0">
                  <a:solidFill>
                    <a:schemeClr val="tx1"/>
                  </a:solidFill>
                </a:rPr>
              </a:br>
              <a:r>
                <a:rPr lang="en-US" sz="1100" dirty="0">
                  <a:solidFill>
                    <a:schemeClr val="tx1"/>
                  </a:solidFill>
                </a:rPr>
                <a:t>Dec 17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F5C6FBE-DAB6-4DC6-913E-FB8B7B1BD1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27220" y="4114803"/>
              <a:ext cx="2979420" cy="550687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18" name="Callout: Line 17">
            <a:extLst>
              <a:ext uri="{FF2B5EF4-FFF2-40B4-BE49-F238E27FC236}">
                <a16:creationId xmlns:a16="http://schemas.microsoft.com/office/drawing/2014/main" id="{7C622741-72C6-439B-9296-9A691784D51B}"/>
              </a:ext>
            </a:extLst>
          </p:cNvPr>
          <p:cNvSpPr/>
          <p:nvPr/>
        </p:nvSpPr>
        <p:spPr>
          <a:xfrm>
            <a:off x="324326" y="3200400"/>
            <a:ext cx="692468" cy="480060"/>
          </a:xfrm>
          <a:prstGeom prst="borderCallout1">
            <a:avLst>
              <a:gd name="adj1" fmla="val -157176"/>
              <a:gd name="adj2" fmla="val 203278"/>
              <a:gd name="adj3" fmla="val -199"/>
              <a:gd name="adj4" fmla="val 99884"/>
            </a:avLst>
          </a:prstGeom>
          <a:solidFill>
            <a:srgbClr val="FFC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R 3 &amp; 5</a:t>
            </a:r>
            <a:br>
              <a:rPr lang="en-US" sz="1100" dirty="0">
                <a:solidFill>
                  <a:schemeClr val="tx1"/>
                </a:solidFill>
              </a:rPr>
            </a:br>
            <a:r>
              <a:rPr lang="en-US" sz="1100" dirty="0">
                <a:solidFill>
                  <a:schemeClr val="tx1"/>
                </a:solidFill>
              </a:rPr>
              <a:t>Feb 18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59CD6F6-D601-472F-BEB4-33C3861DE108}"/>
              </a:ext>
            </a:extLst>
          </p:cNvPr>
          <p:cNvGrpSpPr/>
          <p:nvPr/>
        </p:nvGrpSpPr>
        <p:grpSpPr>
          <a:xfrm>
            <a:off x="3209693" y="2606039"/>
            <a:ext cx="1362307" cy="771526"/>
            <a:chOff x="3209693" y="2606039"/>
            <a:chExt cx="1362307" cy="771526"/>
          </a:xfrm>
        </p:grpSpPr>
        <p:sp>
          <p:nvSpPr>
            <p:cNvPr id="20" name="Callout: Double Bent Line 19">
              <a:extLst>
                <a:ext uri="{FF2B5EF4-FFF2-40B4-BE49-F238E27FC236}">
                  <a16:creationId xmlns:a16="http://schemas.microsoft.com/office/drawing/2014/main" id="{5B5993AD-AF34-4BF5-A225-F165ED874DCD}"/>
                </a:ext>
              </a:extLst>
            </p:cNvPr>
            <p:cNvSpPr/>
            <p:nvPr/>
          </p:nvSpPr>
          <p:spPr>
            <a:xfrm>
              <a:off x="3209693" y="2985133"/>
              <a:ext cx="815340" cy="392432"/>
            </a:xfrm>
            <a:prstGeom prst="borderCallout3">
              <a:avLst>
                <a:gd name="adj1" fmla="val 10122"/>
                <a:gd name="adj2" fmla="val -545"/>
                <a:gd name="adj3" fmla="val 6005"/>
                <a:gd name="adj4" fmla="val -28972"/>
                <a:gd name="adj5" fmla="val -9607"/>
                <a:gd name="adj6" fmla="val -104517"/>
                <a:gd name="adj7" fmla="val -89782"/>
                <a:gd name="adj8" fmla="val -160669"/>
              </a:avLst>
            </a:prstGeom>
            <a:solidFill>
              <a:srgbClr val="FFC00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</a:rPr>
                <a:t>R 1 &amp; 11</a:t>
              </a:r>
              <a:br>
                <a:rPr lang="en-US" sz="1100" dirty="0">
                  <a:solidFill>
                    <a:schemeClr val="tx1"/>
                  </a:solidFill>
                </a:rPr>
              </a:br>
              <a:r>
                <a:rPr lang="en-US" sz="1100" dirty="0">
                  <a:solidFill>
                    <a:schemeClr val="tx1"/>
                  </a:solidFill>
                </a:rPr>
                <a:t>Mar 18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481232D-7E5E-43F4-84B1-B3ED56A0F3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25033" y="2606039"/>
              <a:ext cx="546967" cy="42926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E0D91E1-3A9F-4F31-916A-D72E7771E117}"/>
              </a:ext>
            </a:extLst>
          </p:cNvPr>
          <p:cNvGrpSpPr/>
          <p:nvPr/>
        </p:nvGrpSpPr>
        <p:grpSpPr>
          <a:xfrm>
            <a:off x="3565695" y="852486"/>
            <a:ext cx="3124665" cy="1558928"/>
            <a:chOff x="3565695" y="852486"/>
            <a:chExt cx="3124665" cy="1558928"/>
          </a:xfrm>
        </p:grpSpPr>
        <p:sp>
          <p:nvSpPr>
            <p:cNvPr id="26" name="Callout: Double Bent Line 25">
              <a:extLst>
                <a:ext uri="{FF2B5EF4-FFF2-40B4-BE49-F238E27FC236}">
                  <a16:creationId xmlns:a16="http://schemas.microsoft.com/office/drawing/2014/main" id="{06E8EEC6-36C3-46CA-B237-B76EEE1BFA72}"/>
                </a:ext>
              </a:extLst>
            </p:cNvPr>
            <p:cNvSpPr/>
            <p:nvPr/>
          </p:nvSpPr>
          <p:spPr>
            <a:xfrm>
              <a:off x="3565695" y="852486"/>
              <a:ext cx="748898" cy="392432"/>
            </a:xfrm>
            <a:prstGeom prst="borderCallout3">
              <a:avLst>
                <a:gd name="adj1" fmla="val 45073"/>
                <a:gd name="adj2" fmla="val -1480"/>
                <a:gd name="adj3" fmla="val 62316"/>
                <a:gd name="adj4" fmla="val -38318"/>
                <a:gd name="adj5" fmla="val 93305"/>
                <a:gd name="adj6" fmla="val -90498"/>
                <a:gd name="adj7" fmla="val 300507"/>
                <a:gd name="adj8" fmla="val -242988"/>
              </a:avLst>
            </a:prstGeom>
            <a:solidFill>
              <a:srgbClr val="FFC00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</a:rPr>
                <a:t>R 4 &amp; 13</a:t>
              </a:r>
              <a:br>
                <a:rPr lang="en-US" sz="1100" dirty="0">
                  <a:solidFill>
                    <a:schemeClr val="tx1"/>
                  </a:solidFill>
                </a:rPr>
              </a:br>
              <a:r>
                <a:rPr lang="en-US" sz="1100" dirty="0">
                  <a:solidFill>
                    <a:schemeClr val="tx1"/>
                  </a:solidFill>
                </a:rPr>
                <a:t>Apr 18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F0894CA-040B-44C3-8E1F-965027C63B64}"/>
                </a:ext>
              </a:extLst>
            </p:cNvPr>
            <p:cNvCxnSpPr>
              <a:cxnSpLocks/>
            </p:cNvCxnSpPr>
            <p:nvPr/>
          </p:nvCxnSpPr>
          <p:spPr>
            <a:xfrm>
              <a:off x="4337453" y="1068387"/>
              <a:ext cx="2352907" cy="1343027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30" name="Callout: Line 29">
            <a:extLst>
              <a:ext uri="{FF2B5EF4-FFF2-40B4-BE49-F238E27FC236}">
                <a16:creationId xmlns:a16="http://schemas.microsoft.com/office/drawing/2014/main" id="{523FC779-5A4C-47DA-AECB-E17300E881F4}"/>
              </a:ext>
            </a:extLst>
          </p:cNvPr>
          <p:cNvSpPr/>
          <p:nvPr/>
        </p:nvSpPr>
        <p:spPr>
          <a:xfrm>
            <a:off x="3101009" y="1746723"/>
            <a:ext cx="828556" cy="380839"/>
          </a:xfrm>
          <a:prstGeom prst="borderCallout1">
            <a:avLst>
              <a:gd name="adj1" fmla="val 90083"/>
              <a:gd name="adj2" fmla="val -59159"/>
              <a:gd name="adj3" fmla="val 51388"/>
              <a:gd name="adj4" fmla="val -987"/>
            </a:avLst>
          </a:prstGeom>
          <a:solidFill>
            <a:srgbClr val="FFC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R 8, 9 &amp; </a:t>
            </a:r>
            <a:r>
              <a:rPr lang="en-US" sz="1100" u="sng" dirty="0">
                <a:solidFill>
                  <a:schemeClr val="tx1"/>
                </a:solidFill>
              </a:rPr>
              <a:t>U</a:t>
            </a:r>
            <a:br>
              <a:rPr lang="en-US" sz="1100" dirty="0">
                <a:solidFill>
                  <a:schemeClr val="tx1"/>
                </a:solidFill>
              </a:rPr>
            </a:br>
            <a:r>
              <a:rPr lang="en-US" sz="1100" dirty="0">
                <a:solidFill>
                  <a:schemeClr val="tx1"/>
                </a:solidFill>
              </a:rPr>
              <a:t>May 18</a:t>
            </a:r>
          </a:p>
        </p:txBody>
      </p:sp>
    </p:spTree>
    <p:extLst>
      <p:ext uri="{BB962C8B-B14F-4D97-AF65-F5344CB8AC3E}">
        <p14:creationId xmlns:p14="http://schemas.microsoft.com/office/powerpoint/2010/main" val="327258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37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2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8" grpId="0" animBg="1"/>
      <p:bldP spid="30" grpId="0" animBg="1"/>
      <p:bldP spid="3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AD6A2-6A9C-41B6-B8CF-B1B5CAEBD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9F997-5EE6-4EB9-AA3C-1F377E186C9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ED5C36-FCA4-4855-A03A-D6E67ED773A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0EDEE3-AB33-4CE8-9284-CBE6E56CE5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222"/>
          <a:stretch/>
        </p:blipFill>
        <p:spPr>
          <a:xfrm>
            <a:off x="381000" y="473542"/>
            <a:ext cx="8462178" cy="54537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50E0E6-4D81-4BC4-8C56-85F42A16D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900" y="2514610"/>
            <a:ext cx="1406660" cy="31018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7C17EB-1118-431F-96BE-0007F2657404}"/>
              </a:ext>
            </a:extLst>
          </p:cNvPr>
          <p:cNvSpPr/>
          <p:nvPr/>
        </p:nvSpPr>
        <p:spPr>
          <a:xfrm>
            <a:off x="6766536" y="2423171"/>
            <a:ext cx="1525091" cy="45719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D414634-04F4-4EBD-9440-A2841860E20F}"/>
              </a:ext>
            </a:extLst>
          </p:cNvPr>
          <p:cNvSpPr/>
          <p:nvPr/>
        </p:nvSpPr>
        <p:spPr>
          <a:xfrm>
            <a:off x="2834659" y="2423171"/>
            <a:ext cx="3855677" cy="731512"/>
          </a:xfrm>
          <a:prstGeom prst="round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38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1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6B85A-5216-4ACF-A908-88F0DFD35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0B5A7-DD86-4D80-8B98-9791F773CD6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C0F480-DC47-4596-BF89-5C6699BBD12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995934-B615-40FE-87E8-EF8881CDE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96" y="295741"/>
            <a:ext cx="8686023" cy="595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833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3B56F-9FAB-41D3-B03B-47E5F9A09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38" y="1936385"/>
            <a:ext cx="7696200" cy="1143000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Enter Pathways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8B3818-5E14-4C6B-9F75-5C1EE15BD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880366"/>
            <a:ext cx="7772400" cy="1805277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>
                <a:solidFill>
                  <a:schemeClr val="bg1">
                    <a:lumMod val="65000"/>
                  </a:schemeClr>
                </a:solidFill>
              </a:rPr>
              <a:t>Select a Path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chemeClr val="bg1">
                    <a:lumMod val="65000"/>
                  </a:schemeClr>
                </a:solidFill>
              </a:rPr>
              <a:t>Open Your First Project</a:t>
            </a:r>
          </a:p>
          <a:p>
            <a:pPr marL="0" indent="0" algn="ctr">
              <a:buNone/>
            </a:pPr>
            <a:r>
              <a:rPr lang="en-US" sz="4000" b="1" dirty="0"/>
              <a:t>Submit Awards</a:t>
            </a:r>
          </a:p>
        </p:txBody>
      </p:sp>
    </p:spTree>
    <p:extLst>
      <p:ext uri="{BB962C8B-B14F-4D97-AF65-F5344CB8AC3E}">
        <p14:creationId xmlns:p14="http://schemas.microsoft.com/office/powerpoint/2010/main" val="212837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1FBC0E8-7412-46E2-AEF8-DF23084AB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719" y="588758"/>
            <a:ext cx="8377826" cy="1143000"/>
          </a:xfrm>
        </p:spPr>
        <p:txBody>
          <a:bodyPr/>
          <a:lstStyle/>
          <a:p>
            <a:pPr algn="ctr"/>
            <a:r>
              <a:rPr lang="en-US" sz="2400" dirty="0"/>
              <a:t>Completing Projects, Levels and Awards Online</a:t>
            </a:r>
            <a:br>
              <a:rPr lang="en-US" sz="2400" dirty="0"/>
            </a:br>
            <a:r>
              <a:rPr lang="en-US" sz="2400" dirty="0"/>
              <a:t>Who Does What?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952CA4-87CE-4A57-9201-D67FDE9FF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171" y="1684650"/>
            <a:ext cx="8447374" cy="4754250"/>
          </a:xfrm>
        </p:spPr>
        <p:txBody>
          <a:bodyPr/>
          <a:lstStyle/>
          <a:p>
            <a:r>
              <a:rPr lang="en-US" u="sng" dirty="0"/>
              <a:t>Member</a:t>
            </a:r>
          </a:p>
          <a:p>
            <a:pPr lvl="1"/>
            <a:r>
              <a:rPr lang="en-US" sz="2400" dirty="0"/>
              <a:t>Complete a project - give the speech</a:t>
            </a:r>
          </a:p>
          <a:p>
            <a:pPr lvl="2"/>
            <a:r>
              <a:rPr lang="en-US" sz="2000" dirty="0"/>
              <a:t>Then re-open project, complete </a:t>
            </a:r>
            <a:r>
              <a:rPr lang="en-US" sz="2000" u="sng" dirty="0"/>
              <a:t>Assess Skills-After</a:t>
            </a:r>
          </a:p>
          <a:p>
            <a:pPr marL="457200" lvl="1" indent="0">
              <a:buNone/>
            </a:pPr>
            <a:endParaRPr lang="en-US" sz="2800" dirty="0"/>
          </a:p>
          <a:p>
            <a:pPr lvl="1"/>
            <a:endParaRPr lang="en-US" sz="2800" u="sng" dirty="0"/>
          </a:p>
        </p:txBody>
      </p:sp>
    </p:spTree>
    <p:extLst>
      <p:ext uri="{BB962C8B-B14F-4D97-AF65-F5344CB8AC3E}">
        <p14:creationId xmlns:p14="http://schemas.microsoft.com/office/powerpoint/2010/main" val="421367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1BB30-6AC4-411B-A799-578AAAECF15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BE6945-F1E4-4E8B-A7F1-81226EA9420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ED9205-885C-4EA2-9D2D-D97C3239D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3689"/>
            <a:ext cx="9144000" cy="63181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A0018E-43CD-402A-8C06-4FE185AED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Reopen Project in Base Camp</a:t>
            </a:r>
          </a:p>
        </p:txBody>
      </p:sp>
    </p:spTree>
    <p:extLst>
      <p:ext uri="{BB962C8B-B14F-4D97-AF65-F5344CB8AC3E}">
        <p14:creationId xmlns:p14="http://schemas.microsoft.com/office/powerpoint/2010/main" val="160569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B4C5B-B867-413D-A592-600702268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5377F-98A5-486F-9A5F-080BAEA0855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E460AE-1830-450F-9350-FA384E62970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A3309B-0CDE-4B1D-AE80-64A840D61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512"/>
            <a:ext cx="9144000" cy="631811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2BEEEDB-1F7F-4724-9F1C-185873426FB9}"/>
              </a:ext>
            </a:extLst>
          </p:cNvPr>
          <p:cNvSpPr/>
          <p:nvPr/>
        </p:nvSpPr>
        <p:spPr>
          <a:xfrm>
            <a:off x="2390775" y="5934075"/>
            <a:ext cx="3276600" cy="609600"/>
          </a:xfrm>
          <a:prstGeom prst="roundRect">
            <a:avLst/>
          </a:prstGeom>
          <a:noFill/>
          <a:ln w="47625">
            <a:gradFill>
              <a:gsLst>
                <a:gs pos="0">
                  <a:srgbClr val="FF0000"/>
                </a:gs>
                <a:gs pos="100000">
                  <a:srgbClr val="FFC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6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30A49-ABCB-426F-9792-CD01D820D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900FF-89B1-4298-A6A4-2FDB87D816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4EA3D2-8189-4118-91DB-60538F556D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09BB7D-4CB7-44C7-BA7F-12FE05978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65700"/>
            <a:ext cx="9525001" cy="6581366"/>
          </a:xfrm>
          <a:prstGeom prst="rect">
            <a:avLst/>
          </a:prstGeom>
        </p:spPr>
      </p:pic>
      <p:sp>
        <p:nvSpPr>
          <p:cNvPr id="6" name="AutoShape 2" descr="Image result for windows icons hand">
            <a:extLst>
              <a:ext uri="{FF2B5EF4-FFF2-40B4-BE49-F238E27FC236}">
                <a16:creationId xmlns:a16="http://schemas.microsoft.com/office/drawing/2014/main" id="{EF74F8BC-FB67-4F64-94A2-F1854742FB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89300"/>
            <a:ext cx="317500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Image result for windows icons hand">
            <a:extLst>
              <a:ext uri="{FF2B5EF4-FFF2-40B4-BE49-F238E27FC236}">
                <a16:creationId xmlns:a16="http://schemas.microsoft.com/office/drawing/2014/main" id="{3DCD47E3-F86E-4014-AE10-E93B3D057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3771900"/>
            <a:ext cx="4699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94011A-8E96-444A-A5EE-7A9D3E691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075" y="3163887"/>
            <a:ext cx="1162050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0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1FBC0E8-7412-46E2-AEF8-DF23084AB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719" y="588758"/>
            <a:ext cx="8377826" cy="1143000"/>
          </a:xfrm>
        </p:spPr>
        <p:txBody>
          <a:bodyPr/>
          <a:lstStyle/>
          <a:p>
            <a:pPr algn="ctr"/>
            <a:r>
              <a:rPr lang="en-US" sz="2400" dirty="0"/>
              <a:t>Completing Projects, Levels and Awards Online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952CA4-87CE-4A57-9201-D67FDE9FF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171" y="1684650"/>
            <a:ext cx="8447374" cy="4754250"/>
          </a:xfrm>
        </p:spPr>
        <p:txBody>
          <a:bodyPr/>
          <a:lstStyle/>
          <a:p>
            <a:r>
              <a:rPr lang="en-US" u="sng" dirty="0">
                <a:solidFill>
                  <a:schemeClr val="bg1">
                    <a:lumMod val="50000"/>
                  </a:schemeClr>
                </a:solidFill>
              </a:rPr>
              <a:t>Member</a:t>
            </a:r>
          </a:p>
          <a:p>
            <a:pPr lvl="1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Complete a project</a:t>
            </a:r>
          </a:p>
          <a:p>
            <a:pPr lvl="2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Re-open project, complete </a:t>
            </a:r>
            <a:r>
              <a:rPr lang="en-US" sz="2000" u="sng" dirty="0">
                <a:solidFill>
                  <a:schemeClr val="bg1">
                    <a:lumMod val="50000"/>
                  </a:schemeClr>
                </a:solidFill>
              </a:rPr>
              <a:t>Assess Skills-After</a:t>
            </a:r>
          </a:p>
          <a:p>
            <a:pPr lvl="2"/>
            <a:r>
              <a:rPr lang="en-US" sz="2000" dirty="0"/>
              <a:t>No approval needed to continue</a:t>
            </a:r>
          </a:p>
          <a:p>
            <a:pPr lvl="1"/>
            <a:r>
              <a:rPr lang="en-US" sz="2400" dirty="0"/>
              <a:t>Complete a </a:t>
            </a:r>
            <a:r>
              <a:rPr lang="en-US" sz="2400" u="sng" dirty="0"/>
              <a:t>level</a:t>
            </a:r>
          </a:p>
          <a:p>
            <a:pPr lvl="2"/>
            <a:r>
              <a:rPr lang="en-US" sz="2000" dirty="0"/>
              <a:t>Run the “Level Completion” task in your path</a:t>
            </a:r>
          </a:p>
          <a:p>
            <a:pPr lvl="1"/>
            <a:endParaRPr lang="en-US" sz="2800" dirty="0"/>
          </a:p>
          <a:p>
            <a:pPr lvl="1"/>
            <a:endParaRPr lang="en-US" sz="2800" u="sng" dirty="0"/>
          </a:p>
        </p:txBody>
      </p:sp>
    </p:spTree>
    <p:extLst>
      <p:ext uri="{BB962C8B-B14F-4D97-AF65-F5344CB8AC3E}">
        <p14:creationId xmlns:p14="http://schemas.microsoft.com/office/powerpoint/2010/main" val="406869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0663A-1A31-4D5A-9243-F0927ACCC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4E0A9-AB1F-40F7-A9BE-65A377A2CB8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E3C173-D3D7-4A50-B2E4-0DF7AF14BE1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69549F-478F-42C1-BD63-CF9112D46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6428"/>
            <a:ext cx="9144000" cy="522514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6795A7B-F834-4A1E-86EB-81AE575CE5A9}"/>
              </a:ext>
            </a:extLst>
          </p:cNvPr>
          <p:cNvSpPr/>
          <p:nvPr/>
        </p:nvSpPr>
        <p:spPr>
          <a:xfrm>
            <a:off x="2495549" y="2533649"/>
            <a:ext cx="752475" cy="2657475"/>
          </a:xfrm>
          <a:prstGeom prst="round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FA421D6-24F9-4E0D-B636-036ED98808F4}"/>
              </a:ext>
            </a:extLst>
          </p:cNvPr>
          <p:cNvSpPr/>
          <p:nvPr/>
        </p:nvSpPr>
        <p:spPr>
          <a:xfrm>
            <a:off x="2486025" y="5334000"/>
            <a:ext cx="6477000" cy="715963"/>
          </a:xfrm>
          <a:prstGeom prst="round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83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62F9F-C1DC-481B-B3D1-64CAC9D08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489931"/>
            <a:ext cx="8991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85FEC-2F51-4A94-8EC5-A43E49E7D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2480531"/>
            <a:ext cx="3962400" cy="4144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00BE97-7D62-474A-9FD1-BD15C0E28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19600" y="2480531"/>
            <a:ext cx="4343400" cy="414496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A02330-330D-4CC5-99B5-EE576E7B3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4464"/>
            <a:ext cx="9144000" cy="5540134"/>
          </a:xfrm>
          <a:prstGeom prst="rect">
            <a:avLst/>
          </a:prstGeom>
        </p:spPr>
      </p:pic>
      <p:sp>
        <p:nvSpPr>
          <p:cNvPr id="23" name="Star: 5 Points 22">
            <a:extLst>
              <a:ext uri="{FF2B5EF4-FFF2-40B4-BE49-F238E27FC236}">
                <a16:creationId xmlns:a16="http://schemas.microsoft.com/office/drawing/2014/main" id="{9C3B0987-E465-45AE-83CE-A10EFE767D32}"/>
              </a:ext>
            </a:extLst>
          </p:cNvPr>
          <p:cNvSpPr/>
          <p:nvPr/>
        </p:nvSpPr>
        <p:spPr>
          <a:xfrm>
            <a:off x="6484690" y="4986370"/>
            <a:ext cx="1116044" cy="9956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4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2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2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3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923925"/>
            <a:ext cx="8991600" cy="5400675"/>
          </a:xfrm>
        </p:spPr>
        <p:txBody>
          <a:bodyPr/>
          <a:lstStyle/>
          <a:p>
            <a:pPr>
              <a:lnSpc>
                <a:spcPct val="150000"/>
              </a:lnSpc>
            </a:pPr>
            <a:br>
              <a:rPr lang="en-US" sz="4000" dirty="0"/>
            </a:br>
            <a:r>
              <a:rPr lang="en-US" sz="4800" dirty="0"/>
              <a:t>Compare Programs:</a:t>
            </a:r>
            <a:br>
              <a:rPr lang="en-US" sz="4000" dirty="0"/>
            </a:br>
            <a:r>
              <a:rPr lang="en-US" sz="4800" dirty="0"/>
              <a:t>Traditional</a:t>
            </a:r>
            <a:br>
              <a:rPr lang="en-US" sz="4800" dirty="0"/>
            </a:br>
            <a:r>
              <a:rPr lang="en-US" sz="4000" dirty="0"/>
              <a:t>to </a:t>
            </a:r>
            <a:br>
              <a:rPr lang="en-US" sz="4000" dirty="0"/>
            </a:br>
            <a:r>
              <a:rPr lang="en-US" sz="4800" dirty="0"/>
              <a:t>Pathways</a:t>
            </a:r>
            <a:br>
              <a:rPr lang="en-US" sz="4000" dirty="0"/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7938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1FBC0E8-7412-46E2-AEF8-DF23084AB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719" y="264933"/>
            <a:ext cx="8377826" cy="878092"/>
          </a:xfrm>
        </p:spPr>
        <p:txBody>
          <a:bodyPr/>
          <a:lstStyle/>
          <a:p>
            <a:pPr algn="ctr"/>
            <a:r>
              <a:rPr lang="en-US" sz="2400" dirty="0"/>
              <a:t>Completing Projects, Levels and Awards Online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952CA4-87CE-4A57-9201-D67FDE9FF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171" y="914400"/>
            <a:ext cx="8447374" cy="4754250"/>
          </a:xfrm>
        </p:spPr>
        <p:txBody>
          <a:bodyPr/>
          <a:lstStyle/>
          <a:p>
            <a:r>
              <a:rPr lang="en-US" u="sng" dirty="0">
                <a:solidFill>
                  <a:schemeClr val="bg1">
                    <a:lumMod val="50000"/>
                  </a:schemeClr>
                </a:solidFill>
              </a:rPr>
              <a:t>Member</a:t>
            </a:r>
          </a:p>
          <a:p>
            <a:pPr lvl="1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Complete a project</a:t>
            </a:r>
          </a:p>
          <a:p>
            <a:pPr lvl="2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Re-open project, complete </a:t>
            </a:r>
            <a:r>
              <a:rPr lang="en-US" sz="2000" u="sng" dirty="0">
                <a:solidFill>
                  <a:schemeClr val="bg1">
                    <a:lumMod val="50000"/>
                  </a:schemeClr>
                </a:solidFill>
              </a:rPr>
              <a:t>Assess Skills-After</a:t>
            </a:r>
          </a:p>
          <a:p>
            <a:pPr lvl="1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Complete a </a:t>
            </a:r>
            <a:r>
              <a:rPr lang="en-US" sz="2400" u="sng" dirty="0">
                <a:solidFill>
                  <a:schemeClr val="bg1">
                    <a:lumMod val="50000"/>
                  </a:schemeClr>
                </a:solidFill>
              </a:rPr>
              <a:t>level</a:t>
            </a:r>
          </a:p>
          <a:p>
            <a:pPr lvl="2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Run the “Level Completion” task</a:t>
            </a:r>
          </a:p>
          <a:p>
            <a:pPr lvl="2"/>
            <a:r>
              <a:rPr lang="en-US" sz="2000" dirty="0"/>
              <a:t>Notify your VPE and base camp managers </a:t>
            </a:r>
            <a:br>
              <a:rPr lang="en-US" sz="2000" dirty="0"/>
            </a:br>
            <a:r>
              <a:rPr lang="en-US" sz="2000" dirty="0"/>
              <a:t>– Level completion </a:t>
            </a:r>
            <a:r>
              <a:rPr lang="en-US" sz="2000" u="sng" dirty="0"/>
              <a:t>must be approved </a:t>
            </a:r>
            <a:r>
              <a:rPr lang="en-US" sz="2000" dirty="0"/>
              <a:t>to move on</a:t>
            </a:r>
          </a:p>
          <a:p>
            <a:r>
              <a:rPr lang="en-US" u="sng" dirty="0"/>
              <a:t>Base Camp Manager </a:t>
            </a:r>
            <a:r>
              <a:rPr lang="en-US" dirty="0"/>
              <a:t>(VPE, Pres or Sec)</a:t>
            </a:r>
          </a:p>
          <a:p>
            <a:pPr lvl="1"/>
            <a:r>
              <a:rPr lang="en-US" sz="2400" dirty="0"/>
              <a:t>Mark the member’s level as Approved</a:t>
            </a:r>
          </a:p>
          <a:p>
            <a:pPr lvl="1"/>
            <a:endParaRPr lang="en-US" sz="2800" dirty="0"/>
          </a:p>
          <a:p>
            <a:pPr lvl="1"/>
            <a:endParaRPr lang="en-US" sz="2800" u="sng" dirty="0"/>
          </a:p>
        </p:txBody>
      </p:sp>
    </p:spTree>
    <p:extLst>
      <p:ext uri="{BB962C8B-B14F-4D97-AF65-F5344CB8AC3E}">
        <p14:creationId xmlns:p14="http://schemas.microsoft.com/office/powerpoint/2010/main" val="121823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36" y="762000"/>
            <a:ext cx="8214728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8" y="867730"/>
            <a:ext cx="8211312" cy="447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CEAE2B7-FC9E-4468-B645-46B77F9D53C7}"/>
              </a:ext>
            </a:extLst>
          </p:cNvPr>
          <p:cNvSpPr/>
          <p:nvPr/>
        </p:nvSpPr>
        <p:spPr>
          <a:xfrm>
            <a:off x="5943600" y="4572000"/>
            <a:ext cx="2735764" cy="60960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1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F5E07-5CA1-4E99-BC3C-7F18D065D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CCD6F-ADC0-4D1D-941C-FFD6006469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A502CDB1-3D34-4809-A05C-FE00B2168B61" descr="03B0293B-C1BD-4A79-9A8D-1BB64ED80CFF">
            <a:extLst>
              <a:ext uri="{FF2B5EF4-FFF2-40B4-BE49-F238E27FC236}">
                <a16:creationId xmlns:a16="http://schemas.microsoft.com/office/drawing/2014/main" id="{F0577826-B22C-40CD-8759-14BE6D37C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5" r="20694" b="35660"/>
          <a:stretch/>
        </p:blipFill>
        <p:spPr bwMode="auto">
          <a:xfrm>
            <a:off x="50" y="475395"/>
            <a:ext cx="9052461" cy="6062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53A2720-28B7-4F0A-B2F3-136A8B880411}"/>
              </a:ext>
            </a:extLst>
          </p:cNvPr>
          <p:cNvSpPr/>
          <p:nvPr/>
        </p:nvSpPr>
        <p:spPr>
          <a:xfrm>
            <a:off x="2346991" y="4251951"/>
            <a:ext cx="1767813" cy="1828780"/>
          </a:xfrm>
          <a:prstGeom prst="roundRect">
            <a:avLst>
              <a:gd name="adj" fmla="val 11837"/>
            </a:avLst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8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76E008E-BFD3-469C-A7D4-6F71D70F1CDD}"/>
              </a:ext>
            </a:extLst>
          </p:cNvPr>
          <p:cNvGrpSpPr/>
          <p:nvPr/>
        </p:nvGrpSpPr>
        <p:grpSpPr>
          <a:xfrm>
            <a:off x="182928" y="610367"/>
            <a:ext cx="8686705" cy="5653241"/>
            <a:chOff x="274367" y="610368"/>
            <a:chExt cx="8107633" cy="5226492"/>
          </a:xfrm>
        </p:grpSpPr>
        <p:pic>
          <p:nvPicPr>
            <p:cNvPr id="2050" name="D135E48B-4C5B-4FA0-BC89-5D4B34E13B6D" descr="226500BE-E772-4834-83A8-E0B96162AD49">
              <a:extLst>
                <a:ext uri="{FF2B5EF4-FFF2-40B4-BE49-F238E27FC236}">
                  <a16:creationId xmlns:a16="http://schemas.microsoft.com/office/drawing/2014/main" id="{7C7F2B13-4F29-4049-A88A-143CE577F4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60"/>
            <a:stretch/>
          </p:blipFill>
          <p:spPr bwMode="auto">
            <a:xfrm>
              <a:off x="274367" y="610369"/>
              <a:ext cx="6126414" cy="5226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D135E48B-4C5B-4FA0-BC89-5D4B34E13B6D" descr="226500BE-E772-4834-83A8-E0B96162AD49">
              <a:extLst>
                <a:ext uri="{FF2B5EF4-FFF2-40B4-BE49-F238E27FC236}">
                  <a16:creationId xmlns:a16="http://schemas.microsoft.com/office/drawing/2014/main" id="{FF387BC9-0445-45BC-B55B-0EF3ED3EEC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78" r="24055"/>
            <a:stretch/>
          </p:blipFill>
          <p:spPr bwMode="auto">
            <a:xfrm>
              <a:off x="2435442" y="610369"/>
              <a:ext cx="3873900" cy="5226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D135E48B-4C5B-4FA0-BC89-5D4B34E13B6D" descr="226500BE-E772-4834-83A8-E0B96162AD49">
              <a:extLst>
                <a:ext uri="{FF2B5EF4-FFF2-40B4-BE49-F238E27FC236}">
                  <a16:creationId xmlns:a16="http://schemas.microsoft.com/office/drawing/2014/main" id="{5F7A49A0-6420-48E5-9A50-B1FF3C3115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03"/>
            <a:stretch/>
          </p:blipFill>
          <p:spPr bwMode="auto">
            <a:xfrm>
              <a:off x="5391412" y="610368"/>
              <a:ext cx="2990588" cy="5226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C5D23C4-E823-410F-92CB-0C6BDF038D0F}"/>
              </a:ext>
            </a:extLst>
          </p:cNvPr>
          <p:cNvSpPr/>
          <p:nvPr/>
        </p:nvSpPr>
        <p:spPr>
          <a:xfrm>
            <a:off x="7390676" y="2880360"/>
            <a:ext cx="1113201" cy="883920"/>
          </a:xfrm>
          <a:custGeom>
            <a:avLst/>
            <a:gdLst>
              <a:gd name="connsiteX0" fmla="*/ 960801 w 1113201"/>
              <a:gd name="connsiteY0" fmla="*/ 167640 h 883920"/>
              <a:gd name="connsiteX1" fmla="*/ 915081 w 1113201"/>
              <a:gd name="connsiteY1" fmla="*/ 144780 h 883920"/>
              <a:gd name="connsiteX2" fmla="*/ 892221 w 1113201"/>
              <a:gd name="connsiteY2" fmla="*/ 137160 h 883920"/>
              <a:gd name="connsiteX3" fmla="*/ 861741 w 1113201"/>
              <a:gd name="connsiteY3" fmla="*/ 121920 h 883920"/>
              <a:gd name="connsiteX4" fmla="*/ 755061 w 1113201"/>
              <a:gd name="connsiteY4" fmla="*/ 99060 h 883920"/>
              <a:gd name="connsiteX5" fmla="*/ 313101 w 1113201"/>
              <a:gd name="connsiteY5" fmla="*/ 106680 h 883920"/>
              <a:gd name="connsiteX6" fmla="*/ 252141 w 1113201"/>
              <a:gd name="connsiteY6" fmla="*/ 121920 h 883920"/>
              <a:gd name="connsiteX7" fmla="*/ 168321 w 1113201"/>
              <a:gd name="connsiteY7" fmla="*/ 144780 h 883920"/>
              <a:gd name="connsiteX8" fmla="*/ 145461 w 1113201"/>
              <a:gd name="connsiteY8" fmla="*/ 160020 h 883920"/>
              <a:gd name="connsiteX9" fmla="*/ 76881 w 1113201"/>
              <a:gd name="connsiteY9" fmla="*/ 220980 h 883920"/>
              <a:gd name="connsiteX10" fmla="*/ 54021 w 1113201"/>
              <a:gd name="connsiteY10" fmla="*/ 266700 h 883920"/>
              <a:gd name="connsiteX11" fmla="*/ 46401 w 1113201"/>
              <a:gd name="connsiteY11" fmla="*/ 289560 h 883920"/>
              <a:gd name="connsiteX12" fmla="*/ 15921 w 1113201"/>
              <a:gd name="connsiteY12" fmla="*/ 342900 h 883920"/>
              <a:gd name="connsiteX13" fmla="*/ 8301 w 1113201"/>
              <a:gd name="connsiteY13" fmla="*/ 373380 h 883920"/>
              <a:gd name="connsiteX14" fmla="*/ 8301 w 1113201"/>
              <a:gd name="connsiteY14" fmla="*/ 525780 h 883920"/>
              <a:gd name="connsiteX15" fmla="*/ 15921 w 1113201"/>
              <a:gd name="connsiteY15" fmla="*/ 563880 h 883920"/>
              <a:gd name="connsiteX16" fmla="*/ 84501 w 1113201"/>
              <a:gd name="connsiteY16" fmla="*/ 640080 h 883920"/>
              <a:gd name="connsiteX17" fmla="*/ 107361 w 1113201"/>
              <a:gd name="connsiteY17" fmla="*/ 670560 h 883920"/>
              <a:gd name="connsiteX18" fmla="*/ 160701 w 1113201"/>
              <a:gd name="connsiteY18" fmla="*/ 723900 h 883920"/>
              <a:gd name="connsiteX19" fmla="*/ 175941 w 1113201"/>
              <a:gd name="connsiteY19" fmla="*/ 746760 h 883920"/>
              <a:gd name="connsiteX20" fmla="*/ 206421 w 1113201"/>
              <a:gd name="connsiteY20" fmla="*/ 762000 h 883920"/>
              <a:gd name="connsiteX21" fmla="*/ 259761 w 1113201"/>
              <a:gd name="connsiteY21" fmla="*/ 792480 h 883920"/>
              <a:gd name="connsiteX22" fmla="*/ 282621 w 1113201"/>
              <a:gd name="connsiteY22" fmla="*/ 800100 h 883920"/>
              <a:gd name="connsiteX23" fmla="*/ 305481 w 1113201"/>
              <a:gd name="connsiteY23" fmla="*/ 815340 h 883920"/>
              <a:gd name="connsiteX24" fmla="*/ 381681 w 1113201"/>
              <a:gd name="connsiteY24" fmla="*/ 845820 h 883920"/>
              <a:gd name="connsiteX25" fmla="*/ 435021 w 1113201"/>
              <a:gd name="connsiteY25" fmla="*/ 853440 h 883920"/>
              <a:gd name="connsiteX26" fmla="*/ 495981 w 1113201"/>
              <a:gd name="connsiteY26" fmla="*/ 861060 h 883920"/>
              <a:gd name="connsiteX27" fmla="*/ 534081 w 1113201"/>
              <a:gd name="connsiteY27" fmla="*/ 868680 h 883920"/>
              <a:gd name="connsiteX28" fmla="*/ 625521 w 1113201"/>
              <a:gd name="connsiteY28" fmla="*/ 883920 h 883920"/>
              <a:gd name="connsiteX29" fmla="*/ 694101 w 1113201"/>
              <a:gd name="connsiteY29" fmla="*/ 876300 h 883920"/>
              <a:gd name="connsiteX30" fmla="*/ 739821 w 1113201"/>
              <a:gd name="connsiteY30" fmla="*/ 861060 h 883920"/>
              <a:gd name="connsiteX31" fmla="*/ 793161 w 1113201"/>
              <a:gd name="connsiteY31" fmla="*/ 845820 h 883920"/>
              <a:gd name="connsiteX32" fmla="*/ 838881 w 1113201"/>
              <a:gd name="connsiteY32" fmla="*/ 815340 h 883920"/>
              <a:gd name="connsiteX33" fmla="*/ 869361 w 1113201"/>
              <a:gd name="connsiteY33" fmla="*/ 800100 h 883920"/>
              <a:gd name="connsiteX34" fmla="*/ 892221 w 1113201"/>
              <a:gd name="connsiteY34" fmla="*/ 792480 h 883920"/>
              <a:gd name="connsiteX35" fmla="*/ 915081 w 1113201"/>
              <a:gd name="connsiteY35" fmla="*/ 777240 h 883920"/>
              <a:gd name="connsiteX36" fmla="*/ 945561 w 1113201"/>
              <a:gd name="connsiteY36" fmla="*/ 762000 h 883920"/>
              <a:gd name="connsiteX37" fmla="*/ 968421 w 1113201"/>
              <a:gd name="connsiteY37" fmla="*/ 746760 h 883920"/>
              <a:gd name="connsiteX38" fmla="*/ 991281 w 1113201"/>
              <a:gd name="connsiteY38" fmla="*/ 739140 h 883920"/>
              <a:gd name="connsiteX39" fmla="*/ 1037001 w 1113201"/>
              <a:gd name="connsiteY39" fmla="*/ 708660 h 883920"/>
              <a:gd name="connsiteX40" fmla="*/ 1052241 w 1113201"/>
              <a:gd name="connsiteY40" fmla="*/ 685800 h 883920"/>
              <a:gd name="connsiteX41" fmla="*/ 1075101 w 1113201"/>
              <a:gd name="connsiteY41" fmla="*/ 670560 h 883920"/>
              <a:gd name="connsiteX42" fmla="*/ 1090341 w 1113201"/>
              <a:gd name="connsiteY42" fmla="*/ 624840 h 883920"/>
              <a:gd name="connsiteX43" fmla="*/ 1113201 w 1113201"/>
              <a:gd name="connsiteY43" fmla="*/ 579120 h 883920"/>
              <a:gd name="connsiteX44" fmla="*/ 1097961 w 1113201"/>
              <a:gd name="connsiteY44" fmla="*/ 419100 h 883920"/>
              <a:gd name="connsiteX45" fmla="*/ 1090341 w 1113201"/>
              <a:gd name="connsiteY45" fmla="*/ 396240 h 883920"/>
              <a:gd name="connsiteX46" fmla="*/ 1075101 w 1113201"/>
              <a:gd name="connsiteY46" fmla="*/ 373380 h 883920"/>
              <a:gd name="connsiteX47" fmla="*/ 1067481 w 1113201"/>
              <a:gd name="connsiteY47" fmla="*/ 350520 h 883920"/>
              <a:gd name="connsiteX48" fmla="*/ 1014141 w 1113201"/>
              <a:gd name="connsiteY48" fmla="*/ 289560 h 883920"/>
              <a:gd name="connsiteX49" fmla="*/ 976041 w 1113201"/>
              <a:gd name="connsiteY49" fmla="*/ 259080 h 883920"/>
              <a:gd name="connsiteX50" fmla="*/ 930321 w 1113201"/>
              <a:gd name="connsiteY50" fmla="*/ 228600 h 883920"/>
              <a:gd name="connsiteX51" fmla="*/ 884601 w 1113201"/>
              <a:gd name="connsiteY51" fmla="*/ 205740 h 883920"/>
              <a:gd name="connsiteX52" fmla="*/ 861741 w 1113201"/>
              <a:gd name="connsiteY52" fmla="*/ 198120 h 883920"/>
              <a:gd name="connsiteX53" fmla="*/ 831261 w 1113201"/>
              <a:gd name="connsiteY53" fmla="*/ 175260 h 883920"/>
              <a:gd name="connsiteX54" fmla="*/ 808401 w 1113201"/>
              <a:gd name="connsiteY54" fmla="*/ 167640 h 883920"/>
              <a:gd name="connsiteX55" fmla="*/ 747441 w 1113201"/>
              <a:gd name="connsiteY55" fmla="*/ 137160 h 883920"/>
              <a:gd name="connsiteX56" fmla="*/ 701721 w 1113201"/>
              <a:gd name="connsiteY56" fmla="*/ 106680 h 883920"/>
              <a:gd name="connsiteX57" fmla="*/ 678861 w 1113201"/>
              <a:gd name="connsiteY57" fmla="*/ 99060 h 883920"/>
              <a:gd name="connsiteX58" fmla="*/ 633141 w 1113201"/>
              <a:gd name="connsiteY58" fmla="*/ 68580 h 883920"/>
              <a:gd name="connsiteX59" fmla="*/ 595041 w 1113201"/>
              <a:gd name="connsiteY59" fmla="*/ 53340 h 883920"/>
              <a:gd name="connsiteX60" fmla="*/ 556941 w 1113201"/>
              <a:gd name="connsiteY60" fmla="*/ 30480 h 883920"/>
              <a:gd name="connsiteX61" fmla="*/ 534081 w 1113201"/>
              <a:gd name="connsiteY61" fmla="*/ 15240 h 883920"/>
              <a:gd name="connsiteX62" fmla="*/ 503601 w 1113201"/>
              <a:gd name="connsiteY62" fmla="*/ 0 h 88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13201" h="883920">
                <a:moveTo>
                  <a:pt x="960801" y="167640"/>
                </a:moveTo>
                <a:cubicBezTo>
                  <a:pt x="945561" y="160020"/>
                  <a:pt x="930651" y="151700"/>
                  <a:pt x="915081" y="144780"/>
                </a:cubicBezTo>
                <a:cubicBezTo>
                  <a:pt x="907741" y="141518"/>
                  <a:pt x="899604" y="140324"/>
                  <a:pt x="892221" y="137160"/>
                </a:cubicBezTo>
                <a:cubicBezTo>
                  <a:pt x="881780" y="132685"/>
                  <a:pt x="872517" y="125512"/>
                  <a:pt x="861741" y="121920"/>
                </a:cubicBezTo>
                <a:cubicBezTo>
                  <a:pt x="823767" y="109262"/>
                  <a:pt x="793430" y="105455"/>
                  <a:pt x="755061" y="99060"/>
                </a:cubicBezTo>
                <a:lnTo>
                  <a:pt x="313101" y="106680"/>
                </a:lnTo>
                <a:cubicBezTo>
                  <a:pt x="280930" y="107701"/>
                  <a:pt x="278726" y="115274"/>
                  <a:pt x="252141" y="121920"/>
                </a:cubicBezTo>
                <a:cubicBezTo>
                  <a:pt x="229240" y="127645"/>
                  <a:pt x="187938" y="131702"/>
                  <a:pt x="168321" y="144780"/>
                </a:cubicBezTo>
                <a:cubicBezTo>
                  <a:pt x="160701" y="149860"/>
                  <a:pt x="152306" y="153936"/>
                  <a:pt x="145461" y="160020"/>
                </a:cubicBezTo>
                <a:cubicBezTo>
                  <a:pt x="67167" y="229614"/>
                  <a:pt x="128763" y="186392"/>
                  <a:pt x="76881" y="220980"/>
                </a:cubicBezTo>
                <a:cubicBezTo>
                  <a:pt x="57728" y="278439"/>
                  <a:pt x="83564" y="207614"/>
                  <a:pt x="54021" y="266700"/>
                </a:cubicBezTo>
                <a:cubicBezTo>
                  <a:pt x="50429" y="273884"/>
                  <a:pt x="49993" y="282376"/>
                  <a:pt x="46401" y="289560"/>
                </a:cubicBezTo>
                <a:cubicBezTo>
                  <a:pt x="24293" y="333776"/>
                  <a:pt x="35960" y="289463"/>
                  <a:pt x="15921" y="342900"/>
                </a:cubicBezTo>
                <a:cubicBezTo>
                  <a:pt x="12244" y="352706"/>
                  <a:pt x="10841" y="363220"/>
                  <a:pt x="8301" y="373380"/>
                </a:cubicBezTo>
                <a:cubicBezTo>
                  <a:pt x="378" y="484304"/>
                  <a:pt x="-5526" y="449734"/>
                  <a:pt x="8301" y="525780"/>
                </a:cubicBezTo>
                <a:cubicBezTo>
                  <a:pt x="10618" y="538523"/>
                  <a:pt x="10661" y="552045"/>
                  <a:pt x="15921" y="563880"/>
                </a:cubicBezTo>
                <a:cubicBezTo>
                  <a:pt x="27642" y="590252"/>
                  <a:pt x="70650" y="621612"/>
                  <a:pt x="84501" y="640080"/>
                </a:cubicBezTo>
                <a:cubicBezTo>
                  <a:pt x="92121" y="650240"/>
                  <a:pt x="98818" y="661163"/>
                  <a:pt x="107361" y="670560"/>
                </a:cubicBezTo>
                <a:cubicBezTo>
                  <a:pt x="124275" y="689166"/>
                  <a:pt x="146753" y="702978"/>
                  <a:pt x="160701" y="723900"/>
                </a:cubicBezTo>
                <a:cubicBezTo>
                  <a:pt x="165781" y="731520"/>
                  <a:pt x="168906" y="740897"/>
                  <a:pt x="175941" y="746760"/>
                </a:cubicBezTo>
                <a:cubicBezTo>
                  <a:pt x="184667" y="754032"/>
                  <a:pt x="196558" y="756364"/>
                  <a:pt x="206421" y="762000"/>
                </a:cubicBezTo>
                <a:cubicBezTo>
                  <a:pt x="244685" y="783865"/>
                  <a:pt x="213707" y="772743"/>
                  <a:pt x="259761" y="792480"/>
                </a:cubicBezTo>
                <a:cubicBezTo>
                  <a:pt x="267144" y="795644"/>
                  <a:pt x="275437" y="796508"/>
                  <a:pt x="282621" y="800100"/>
                </a:cubicBezTo>
                <a:cubicBezTo>
                  <a:pt x="290812" y="804196"/>
                  <a:pt x="297530" y="810796"/>
                  <a:pt x="305481" y="815340"/>
                </a:cubicBezTo>
                <a:cubicBezTo>
                  <a:pt x="325100" y="826551"/>
                  <a:pt x="360865" y="842846"/>
                  <a:pt x="381681" y="845820"/>
                </a:cubicBezTo>
                <a:lnTo>
                  <a:pt x="435021" y="853440"/>
                </a:lnTo>
                <a:cubicBezTo>
                  <a:pt x="455319" y="856146"/>
                  <a:pt x="475741" y="857946"/>
                  <a:pt x="495981" y="861060"/>
                </a:cubicBezTo>
                <a:cubicBezTo>
                  <a:pt x="508782" y="863029"/>
                  <a:pt x="521280" y="866711"/>
                  <a:pt x="534081" y="868680"/>
                </a:cubicBezTo>
                <a:cubicBezTo>
                  <a:pt x="626838" y="882950"/>
                  <a:pt x="564227" y="868597"/>
                  <a:pt x="625521" y="883920"/>
                </a:cubicBezTo>
                <a:cubicBezTo>
                  <a:pt x="648381" y="881380"/>
                  <a:pt x="671547" y="880811"/>
                  <a:pt x="694101" y="876300"/>
                </a:cubicBezTo>
                <a:cubicBezTo>
                  <a:pt x="709853" y="873150"/>
                  <a:pt x="724581" y="866140"/>
                  <a:pt x="739821" y="861060"/>
                </a:cubicBezTo>
                <a:cubicBezTo>
                  <a:pt x="772616" y="850128"/>
                  <a:pt x="754889" y="855388"/>
                  <a:pt x="793161" y="845820"/>
                </a:cubicBezTo>
                <a:cubicBezTo>
                  <a:pt x="808401" y="835660"/>
                  <a:pt x="822498" y="823531"/>
                  <a:pt x="838881" y="815340"/>
                </a:cubicBezTo>
                <a:cubicBezTo>
                  <a:pt x="849041" y="810260"/>
                  <a:pt x="858920" y="804575"/>
                  <a:pt x="869361" y="800100"/>
                </a:cubicBezTo>
                <a:cubicBezTo>
                  <a:pt x="876744" y="796936"/>
                  <a:pt x="885037" y="796072"/>
                  <a:pt x="892221" y="792480"/>
                </a:cubicBezTo>
                <a:cubicBezTo>
                  <a:pt x="900412" y="788384"/>
                  <a:pt x="907130" y="781784"/>
                  <a:pt x="915081" y="777240"/>
                </a:cubicBezTo>
                <a:cubicBezTo>
                  <a:pt x="924944" y="771604"/>
                  <a:pt x="935698" y="767636"/>
                  <a:pt x="945561" y="762000"/>
                </a:cubicBezTo>
                <a:cubicBezTo>
                  <a:pt x="953512" y="757456"/>
                  <a:pt x="960230" y="750856"/>
                  <a:pt x="968421" y="746760"/>
                </a:cubicBezTo>
                <a:cubicBezTo>
                  <a:pt x="975605" y="743168"/>
                  <a:pt x="984260" y="743041"/>
                  <a:pt x="991281" y="739140"/>
                </a:cubicBezTo>
                <a:cubicBezTo>
                  <a:pt x="1007292" y="730245"/>
                  <a:pt x="1037001" y="708660"/>
                  <a:pt x="1037001" y="708660"/>
                </a:cubicBezTo>
                <a:cubicBezTo>
                  <a:pt x="1042081" y="701040"/>
                  <a:pt x="1045765" y="692276"/>
                  <a:pt x="1052241" y="685800"/>
                </a:cubicBezTo>
                <a:cubicBezTo>
                  <a:pt x="1058717" y="679324"/>
                  <a:pt x="1070247" y="678326"/>
                  <a:pt x="1075101" y="670560"/>
                </a:cubicBezTo>
                <a:cubicBezTo>
                  <a:pt x="1083615" y="656937"/>
                  <a:pt x="1081430" y="638206"/>
                  <a:pt x="1090341" y="624840"/>
                </a:cubicBezTo>
                <a:cubicBezTo>
                  <a:pt x="1110036" y="595297"/>
                  <a:pt x="1102685" y="610668"/>
                  <a:pt x="1113201" y="579120"/>
                </a:cubicBezTo>
                <a:cubicBezTo>
                  <a:pt x="1107736" y="486223"/>
                  <a:pt x="1115401" y="480140"/>
                  <a:pt x="1097961" y="419100"/>
                </a:cubicBezTo>
                <a:cubicBezTo>
                  <a:pt x="1095754" y="411377"/>
                  <a:pt x="1093933" y="403424"/>
                  <a:pt x="1090341" y="396240"/>
                </a:cubicBezTo>
                <a:cubicBezTo>
                  <a:pt x="1086245" y="388049"/>
                  <a:pt x="1079197" y="381571"/>
                  <a:pt x="1075101" y="373380"/>
                </a:cubicBezTo>
                <a:cubicBezTo>
                  <a:pt x="1071509" y="366196"/>
                  <a:pt x="1071382" y="357541"/>
                  <a:pt x="1067481" y="350520"/>
                </a:cubicBezTo>
                <a:cubicBezTo>
                  <a:pt x="1041334" y="303455"/>
                  <a:pt x="1047535" y="311822"/>
                  <a:pt x="1014141" y="289560"/>
                </a:cubicBezTo>
                <a:cubicBezTo>
                  <a:pt x="985982" y="247321"/>
                  <a:pt x="1015012" y="280731"/>
                  <a:pt x="976041" y="259080"/>
                </a:cubicBezTo>
                <a:cubicBezTo>
                  <a:pt x="960030" y="250185"/>
                  <a:pt x="947697" y="234392"/>
                  <a:pt x="930321" y="228600"/>
                </a:cubicBezTo>
                <a:cubicBezTo>
                  <a:pt x="872862" y="209447"/>
                  <a:pt x="943687" y="235283"/>
                  <a:pt x="884601" y="205740"/>
                </a:cubicBezTo>
                <a:cubicBezTo>
                  <a:pt x="877417" y="202148"/>
                  <a:pt x="869361" y="200660"/>
                  <a:pt x="861741" y="198120"/>
                </a:cubicBezTo>
                <a:cubicBezTo>
                  <a:pt x="851581" y="190500"/>
                  <a:pt x="842288" y="181561"/>
                  <a:pt x="831261" y="175260"/>
                </a:cubicBezTo>
                <a:cubicBezTo>
                  <a:pt x="824287" y="171275"/>
                  <a:pt x="815713" y="170964"/>
                  <a:pt x="808401" y="167640"/>
                </a:cubicBezTo>
                <a:cubicBezTo>
                  <a:pt x="787719" y="158239"/>
                  <a:pt x="766344" y="149762"/>
                  <a:pt x="747441" y="137160"/>
                </a:cubicBezTo>
                <a:cubicBezTo>
                  <a:pt x="732201" y="127000"/>
                  <a:pt x="719097" y="112472"/>
                  <a:pt x="701721" y="106680"/>
                </a:cubicBezTo>
                <a:cubicBezTo>
                  <a:pt x="694101" y="104140"/>
                  <a:pt x="685882" y="102961"/>
                  <a:pt x="678861" y="99060"/>
                </a:cubicBezTo>
                <a:cubicBezTo>
                  <a:pt x="662850" y="90165"/>
                  <a:pt x="650147" y="75382"/>
                  <a:pt x="633141" y="68580"/>
                </a:cubicBezTo>
                <a:cubicBezTo>
                  <a:pt x="620441" y="63500"/>
                  <a:pt x="607275" y="59457"/>
                  <a:pt x="595041" y="53340"/>
                </a:cubicBezTo>
                <a:cubicBezTo>
                  <a:pt x="581794" y="46716"/>
                  <a:pt x="569500" y="38330"/>
                  <a:pt x="556941" y="30480"/>
                </a:cubicBezTo>
                <a:cubicBezTo>
                  <a:pt x="549175" y="25626"/>
                  <a:pt x="542272" y="19336"/>
                  <a:pt x="534081" y="15240"/>
                </a:cubicBezTo>
                <a:cubicBezTo>
                  <a:pt x="499057" y="-2272"/>
                  <a:pt x="520816" y="17215"/>
                  <a:pt x="503601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1FBC0E8-7412-46E2-AEF8-DF23084AB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719" y="365786"/>
            <a:ext cx="8377826" cy="685800"/>
          </a:xfrm>
        </p:spPr>
        <p:txBody>
          <a:bodyPr/>
          <a:lstStyle/>
          <a:p>
            <a:pPr algn="ctr"/>
            <a:r>
              <a:rPr lang="en-US" sz="2400" dirty="0"/>
              <a:t>Completing Projects, Levels and Awards Online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952CA4-87CE-4A57-9201-D67FDE9FF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838200"/>
            <a:ext cx="8447374" cy="5715000"/>
          </a:xfrm>
        </p:spPr>
        <p:txBody>
          <a:bodyPr/>
          <a:lstStyle/>
          <a:p>
            <a:r>
              <a:rPr lang="en-US" u="sng" dirty="0">
                <a:solidFill>
                  <a:schemeClr val="bg1">
                    <a:lumMod val="50000"/>
                  </a:schemeClr>
                </a:solidFill>
              </a:rPr>
              <a:t>Member</a:t>
            </a:r>
          </a:p>
          <a:p>
            <a:pPr lvl="1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Complete a project</a:t>
            </a:r>
          </a:p>
          <a:p>
            <a:pPr lvl="2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Re-open project, complete </a:t>
            </a:r>
            <a:r>
              <a:rPr lang="en-US" sz="2000" u="sng" dirty="0">
                <a:solidFill>
                  <a:schemeClr val="bg1">
                    <a:lumMod val="50000"/>
                  </a:schemeClr>
                </a:solidFill>
              </a:rPr>
              <a:t>Assess Skills-After</a:t>
            </a:r>
          </a:p>
          <a:p>
            <a:pPr lvl="1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Complete a </a:t>
            </a:r>
            <a:r>
              <a:rPr lang="en-US" sz="2400" u="sng" dirty="0">
                <a:solidFill>
                  <a:schemeClr val="bg1">
                    <a:lumMod val="50000"/>
                  </a:schemeClr>
                </a:solidFill>
              </a:rPr>
              <a:t>level</a:t>
            </a:r>
          </a:p>
          <a:p>
            <a:pPr lvl="2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Run the “Level Completion” task</a:t>
            </a:r>
          </a:p>
          <a:p>
            <a:pPr lvl="2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Notify your VPE and base camp managers 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– Level completion </a:t>
            </a:r>
            <a:r>
              <a:rPr lang="en-US" sz="2000" u="sng" dirty="0">
                <a:solidFill>
                  <a:schemeClr val="bg1">
                    <a:lumMod val="50000"/>
                  </a:schemeClr>
                </a:solidFill>
              </a:rPr>
              <a:t>must be approved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to move on</a:t>
            </a:r>
          </a:p>
          <a:p>
            <a:r>
              <a:rPr lang="en-US" u="sng" dirty="0">
                <a:solidFill>
                  <a:schemeClr val="bg1">
                    <a:lumMod val="50000"/>
                  </a:schemeClr>
                </a:solidFill>
              </a:rPr>
              <a:t>Base Camp Manager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(VPE, Pres or Sec)</a:t>
            </a:r>
          </a:p>
          <a:p>
            <a:pPr lvl="1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Mark the member’s level as Approved</a:t>
            </a:r>
          </a:p>
          <a:p>
            <a:pPr lvl="1"/>
            <a:r>
              <a:rPr lang="en-US" sz="2400" dirty="0"/>
              <a:t>Member can now proceed to next level !</a:t>
            </a:r>
          </a:p>
          <a:p>
            <a:r>
              <a:rPr lang="en-US" u="sng" dirty="0"/>
              <a:t>VPE</a:t>
            </a:r>
            <a:r>
              <a:rPr lang="en-US" dirty="0"/>
              <a:t> (or Any Officer)</a:t>
            </a:r>
          </a:p>
          <a:p>
            <a:pPr lvl="1"/>
            <a:r>
              <a:rPr lang="en-US" sz="2400" dirty="0"/>
              <a:t>Approving a Level does NOT submit the award</a:t>
            </a:r>
          </a:p>
          <a:p>
            <a:pPr lvl="1"/>
            <a:r>
              <a:rPr lang="en-US" sz="2400" dirty="0"/>
              <a:t>Submit Level award in Club Central</a:t>
            </a:r>
          </a:p>
          <a:p>
            <a:pPr lvl="1"/>
            <a:endParaRPr lang="en-US" sz="2800" dirty="0"/>
          </a:p>
          <a:p>
            <a:pPr lvl="1"/>
            <a:endParaRPr lang="en-US" sz="2800" u="sng" dirty="0"/>
          </a:p>
        </p:txBody>
      </p:sp>
    </p:spTree>
    <p:extLst>
      <p:ext uri="{BB962C8B-B14F-4D97-AF65-F5344CB8AC3E}">
        <p14:creationId xmlns:p14="http://schemas.microsoft.com/office/powerpoint/2010/main" val="14345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4A308-FA0C-44F2-9FB7-4F886C296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318" y="681037"/>
            <a:ext cx="6947674" cy="1143000"/>
          </a:xfrm>
        </p:spPr>
        <p:txBody>
          <a:bodyPr/>
          <a:lstStyle/>
          <a:p>
            <a:pPr algn="ctr"/>
            <a:r>
              <a:rPr lang="en-US" sz="4000" dirty="0"/>
              <a:t>Get Started on Pathways!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33E38-6995-455F-86F0-6FF6D2CB1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794" y="1824037"/>
            <a:ext cx="7223766" cy="4684339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dirty="0"/>
              <a:t>Why?</a:t>
            </a:r>
          </a:p>
          <a:p>
            <a:pPr marL="0" indent="0" algn="ctr">
              <a:buNone/>
            </a:pPr>
            <a:r>
              <a:rPr lang="en-US" sz="4400" dirty="0"/>
              <a:t>Understand the Program</a:t>
            </a:r>
          </a:p>
          <a:p>
            <a:pPr marL="0" indent="0" algn="ctr">
              <a:buNone/>
            </a:pPr>
            <a:r>
              <a:rPr lang="en-US" sz="4400" dirty="0"/>
              <a:t>Help New Members</a:t>
            </a:r>
          </a:p>
          <a:p>
            <a:pPr marL="0" indent="0" algn="ctr">
              <a:buNone/>
            </a:pPr>
            <a:r>
              <a:rPr lang="en-US" sz="4400" dirty="0"/>
              <a:t>Set a Great Example!</a:t>
            </a:r>
          </a:p>
          <a:p>
            <a:pPr marL="0" indent="0" algn="ctr"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90868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49D88A-0F96-4BF6-8DA4-4E1F80690F3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48" y="486788"/>
            <a:ext cx="8304904" cy="622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98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533400"/>
            <a:ext cx="7696200" cy="685800"/>
          </a:xfrm>
        </p:spPr>
        <p:txBody>
          <a:bodyPr/>
          <a:lstStyle/>
          <a:p>
            <a:pPr algn="ctr"/>
            <a:r>
              <a:rPr lang="en-US" dirty="0"/>
              <a:t>Traditional Program Chart to DTM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56" y="1143000"/>
            <a:ext cx="8742088" cy="5100638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886200"/>
            <a:ext cx="1048512" cy="1356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775" y="2209800"/>
            <a:ext cx="1048512" cy="1356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588" y="3855225"/>
            <a:ext cx="1048512" cy="1356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588" y="4005225"/>
            <a:ext cx="1048512" cy="1356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000" y="3855225"/>
            <a:ext cx="1048512" cy="13563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005225"/>
            <a:ext cx="1048512" cy="13563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800" y="3855225"/>
            <a:ext cx="1048512" cy="13563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005225"/>
            <a:ext cx="1048512" cy="13563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45369" y="2584122"/>
            <a:ext cx="1198131" cy="584775"/>
          </a:xfrm>
          <a:prstGeom prst="rect">
            <a:avLst/>
          </a:prstGeom>
          <a:solidFill>
            <a:schemeClr val="accent1"/>
          </a:solidFill>
          <a:ln w="15875">
            <a:gradFill flip="none" rotWithShape="1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  <a:tileRect/>
            </a:gra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Club</a:t>
            </a:r>
            <a:br>
              <a:rPr lang="en-US" dirty="0"/>
            </a:br>
            <a:r>
              <a:rPr lang="en-US" dirty="0"/>
              <a:t>Officer+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75056" y="4818532"/>
            <a:ext cx="1454544" cy="584775"/>
          </a:xfrm>
          <a:prstGeom prst="rect">
            <a:avLst/>
          </a:prstGeom>
          <a:solidFill>
            <a:schemeClr val="accent1"/>
          </a:solidFill>
          <a:ln w="15875">
            <a:gradFill flip="none" rotWithShape="1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  <a:tileRect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Speechcraft,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YLP, et al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55972" y="5073283"/>
            <a:ext cx="834046" cy="338554"/>
          </a:xfrm>
          <a:prstGeom prst="rect">
            <a:avLst/>
          </a:prstGeom>
          <a:solidFill>
            <a:schemeClr val="accent1"/>
          </a:solidFill>
          <a:ln w="15875">
            <a:gradFill flip="none" rotWithShape="1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  <a:tileRect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Educ.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50799" y="2472481"/>
            <a:ext cx="2458593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District Officer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Sponsor/Mentor/Coach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HPL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15237" y="3398038"/>
            <a:ext cx="1134637" cy="643561"/>
          </a:xfrm>
          <a:prstGeom prst="rect">
            <a:avLst/>
          </a:prstGeom>
          <a:solidFill>
            <a:srgbClr val="015581"/>
          </a:solidFill>
          <a:ln w="28575">
            <a:solidFill>
              <a:srgbClr val="6A797D"/>
            </a:solidFill>
          </a:ln>
        </p:spPr>
        <p:txBody>
          <a:bodyPr wrap="square" rtlCol="0" anchor="ctr" anchorCtr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DTM</a:t>
            </a:r>
          </a:p>
        </p:txBody>
      </p:sp>
    </p:spTree>
    <p:extLst>
      <p:ext uri="{BB962C8B-B14F-4D97-AF65-F5344CB8AC3E}">
        <p14:creationId xmlns:p14="http://schemas.microsoft.com/office/powerpoint/2010/main" val="316900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533400"/>
            <a:ext cx="8991600" cy="685800"/>
          </a:xfrm>
        </p:spPr>
        <p:txBody>
          <a:bodyPr/>
          <a:lstStyle/>
          <a:p>
            <a:r>
              <a:rPr lang="en-US" dirty="0"/>
              <a:t>Pathways Chart to DTM</a:t>
            </a:r>
          </a:p>
        </p:txBody>
      </p:sp>
      <p:sp>
        <p:nvSpPr>
          <p:cNvPr id="11" name="Pentagon 10"/>
          <p:cNvSpPr/>
          <p:nvPr/>
        </p:nvSpPr>
        <p:spPr>
          <a:xfrm>
            <a:off x="152400" y="3404159"/>
            <a:ext cx="1318260" cy="673088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New Member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748651" y="4588383"/>
            <a:ext cx="4251535" cy="793991"/>
            <a:chOff x="1680071" y="4481010"/>
            <a:chExt cx="4251535" cy="793991"/>
          </a:xfrm>
        </p:grpSpPr>
        <p:pic>
          <p:nvPicPr>
            <p:cNvPr id="14" name="Picture 13" descr="10-1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838" t="64046" r="16706" b="12337"/>
            <a:stretch/>
          </p:blipFill>
          <p:spPr>
            <a:xfrm>
              <a:off x="1680071" y="4481010"/>
              <a:ext cx="4251535" cy="793991"/>
            </a:xfrm>
            <a:prstGeom prst="rect">
              <a:avLst/>
            </a:prstGeom>
          </p:spPr>
        </p:pic>
        <p:pic>
          <p:nvPicPr>
            <p:cNvPr id="15" name="Picture 14" descr="toastmasters-level-1-badge_3x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7613" y="4544273"/>
              <a:ext cx="690019" cy="667465"/>
            </a:xfrm>
            <a:prstGeom prst="rect">
              <a:avLst/>
            </a:prstGeom>
          </p:spPr>
        </p:pic>
        <p:pic>
          <p:nvPicPr>
            <p:cNvPr id="16" name="Picture 15" descr="toastmasters-level-2-badge_3x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8739" y="4544273"/>
              <a:ext cx="690019" cy="667465"/>
            </a:xfrm>
            <a:prstGeom prst="rect">
              <a:avLst/>
            </a:prstGeom>
          </p:spPr>
        </p:pic>
        <p:pic>
          <p:nvPicPr>
            <p:cNvPr id="17" name="Picture 16" descr="toastmasters-level-3-badge_3x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67118" y="4544273"/>
              <a:ext cx="690019" cy="667465"/>
            </a:xfrm>
            <a:prstGeom prst="rect">
              <a:avLst/>
            </a:prstGeom>
          </p:spPr>
        </p:pic>
        <p:pic>
          <p:nvPicPr>
            <p:cNvPr id="18" name="Picture 17" descr="toastmasters-level-4-badge_3x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21105" y="4544273"/>
              <a:ext cx="690019" cy="66746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1368" y="4538927"/>
              <a:ext cx="683892" cy="664307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1751120" y="3766935"/>
            <a:ext cx="4251535" cy="793991"/>
            <a:chOff x="1682540" y="3621462"/>
            <a:chExt cx="4251535" cy="793991"/>
          </a:xfrm>
        </p:grpSpPr>
        <p:pic>
          <p:nvPicPr>
            <p:cNvPr id="21" name="Picture 20" descr="10-1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838" t="64046" r="16706" b="12337"/>
            <a:stretch/>
          </p:blipFill>
          <p:spPr>
            <a:xfrm>
              <a:off x="1682540" y="3621462"/>
              <a:ext cx="4251535" cy="793991"/>
            </a:xfrm>
            <a:prstGeom prst="rect">
              <a:avLst/>
            </a:prstGeom>
          </p:spPr>
        </p:pic>
        <p:pic>
          <p:nvPicPr>
            <p:cNvPr id="22" name="Picture 21" descr="toastmasters-level-1-badge_3x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0082" y="3684725"/>
              <a:ext cx="690019" cy="667465"/>
            </a:xfrm>
            <a:prstGeom prst="rect">
              <a:avLst/>
            </a:prstGeom>
          </p:spPr>
        </p:pic>
        <p:pic>
          <p:nvPicPr>
            <p:cNvPr id="23" name="Picture 22" descr="toastmasters-level-2-badge_3x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11208" y="3684725"/>
              <a:ext cx="690019" cy="667465"/>
            </a:xfrm>
            <a:prstGeom prst="rect">
              <a:avLst/>
            </a:prstGeom>
          </p:spPr>
        </p:pic>
        <p:pic>
          <p:nvPicPr>
            <p:cNvPr id="24" name="Picture 23" descr="toastmasters-level-3-badge_3x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69587" y="3684725"/>
              <a:ext cx="690019" cy="667465"/>
            </a:xfrm>
            <a:prstGeom prst="rect">
              <a:avLst/>
            </a:prstGeom>
          </p:spPr>
        </p:pic>
        <p:pic>
          <p:nvPicPr>
            <p:cNvPr id="25" name="Picture 24" descr="toastmasters-level-4-badge_3x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23574" y="3684725"/>
              <a:ext cx="690019" cy="667465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6870" y="3688360"/>
              <a:ext cx="678389" cy="658961"/>
            </a:xfrm>
            <a:prstGeom prst="rect">
              <a:avLst/>
            </a:prstGeom>
          </p:spPr>
        </p:pic>
      </p:grpSp>
      <p:sp>
        <p:nvSpPr>
          <p:cNvPr id="27" name="Rectangle 26"/>
          <p:cNvSpPr/>
          <p:nvPr/>
        </p:nvSpPr>
        <p:spPr>
          <a:xfrm>
            <a:off x="3922900" y="2087856"/>
            <a:ext cx="2052767" cy="489047"/>
          </a:xfrm>
          <a:prstGeom prst="rect">
            <a:avLst/>
          </a:prstGeom>
          <a:solidFill>
            <a:schemeClr val="accent1"/>
          </a:solidFill>
          <a:ln w="15875">
            <a:gradFill flip="none" rotWithShape="1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  <a:tileRect/>
            </a:gra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District Officer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776729" y="2653382"/>
            <a:ext cx="4198939" cy="487495"/>
          </a:xfrm>
          <a:prstGeom prst="rect">
            <a:avLst/>
          </a:prstGeom>
          <a:solidFill>
            <a:srgbClr val="502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Club Mentor or Club Coach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776730" y="3219667"/>
            <a:ext cx="4198938" cy="494836"/>
          </a:xfrm>
          <a:prstGeom prst="rect">
            <a:avLst/>
          </a:prstGeom>
          <a:solidFill>
            <a:srgbClr val="7A21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Club Sponsor or Speechcraft or </a:t>
            </a:r>
            <a:br>
              <a:rPr lang="en-US" b="1" dirty="0"/>
            </a:br>
            <a:r>
              <a:rPr lang="en-US" b="1" dirty="0"/>
              <a:t>Youth Leadership Program</a:t>
            </a:r>
          </a:p>
        </p:txBody>
      </p:sp>
      <p:sp>
        <p:nvSpPr>
          <p:cNvPr id="31" name="Left Brace 30"/>
          <p:cNvSpPr/>
          <p:nvPr/>
        </p:nvSpPr>
        <p:spPr>
          <a:xfrm>
            <a:off x="1452880" y="2057400"/>
            <a:ext cx="304800" cy="337762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741964" y="2105543"/>
            <a:ext cx="2103120" cy="457200"/>
          </a:xfrm>
          <a:prstGeom prst="rect">
            <a:avLst/>
          </a:prstGeom>
          <a:solidFill>
            <a:srgbClr val="294364"/>
          </a:solidFill>
          <a:ln w="15875">
            <a:gradFill flip="none" rotWithShape="1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  <a:tileRect/>
            </a:gradFill>
          </a:ln>
        </p:spPr>
        <p:txBody>
          <a:bodyPr wrap="square" rtlCol="0" anchor="ctr" anchorCtr="0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Club Officer-12 </a:t>
            </a:r>
            <a:r>
              <a:rPr lang="en-US" dirty="0" err="1"/>
              <a:t>mo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7104380" y="3423483"/>
            <a:ext cx="1818640" cy="643561"/>
            <a:chOff x="7256780" y="3423483"/>
            <a:chExt cx="1818640" cy="643561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7256780" y="3733800"/>
              <a:ext cx="7747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7940783" y="3423483"/>
              <a:ext cx="1134637" cy="643561"/>
            </a:xfrm>
            <a:prstGeom prst="rect">
              <a:avLst/>
            </a:prstGeom>
            <a:solidFill>
              <a:srgbClr val="015581"/>
            </a:solidFill>
            <a:ln w="28575">
              <a:solidFill>
                <a:srgbClr val="6A797D"/>
              </a:solidFill>
            </a:ln>
          </p:spPr>
          <p:txBody>
            <a:bodyPr wrap="square" rtlCol="0" anchor="ctr" anchorCtr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DTM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121310" y="2171700"/>
            <a:ext cx="1582510" cy="3138006"/>
            <a:chOff x="6221143" y="2105145"/>
            <a:chExt cx="1627458" cy="3271116"/>
          </a:xfrm>
        </p:grpSpPr>
        <p:sp>
          <p:nvSpPr>
            <p:cNvPr id="9" name="Trapezoid 8"/>
            <p:cNvSpPr/>
            <p:nvPr/>
          </p:nvSpPr>
          <p:spPr>
            <a:xfrm rot="5400000">
              <a:off x="5399314" y="2926974"/>
              <a:ext cx="3271116" cy="1627458"/>
            </a:xfrm>
            <a:prstGeom prst="trapezoid">
              <a:avLst>
                <a:gd name="adj" fmla="val 77167"/>
              </a:avLst>
            </a:prstGeom>
            <a:solidFill>
              <a:srgbClr val="B04745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49792" y="3361983"/>
              <a:ext cx="1362421" cy="766950"/>
            </a:xfrm>
            <a:prstGeom prst="rect">
              <a:avLst/>
            </a:prstGeom>
            <a:solidFill>
              <a:srgbClr val="B047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b="1" dirty="0"/>
                <a:t>DTM</a:t>
              </a:r>
              <a:br>
                <a:rPr lang="en-US" b="1" dirty="0"/>
              </a:br>
              <a:r>
                <a:rPr lang="en-US" b="1" dirty="0"/>
                <a:t>PROJECT</a:t>
              </a:r>
              <a:br>
                <a:rPr lang="en-US" b="1" dirty="0"/>
              </a:br>
              <a:r>
                <a:rPr lang="en-US" sz="1600" b="1" dirty="0"/>
                <a:t>“Capstone”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05066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7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5570DB-1D6C-466D-994B-40F6F6DAC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45" y="681037"/>
            <a:ext cx="830571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The Hardest Part of </a:t>
            </a:r>
            <a:r>
              <a:rPr lang="en-US"/>
              <a:t>Any New Project </a:t>
            </a:r>
            <a:r>
              <a:rPr lang="en-US" dirty="0"/>
              <a:t>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3ED285-31E9-4452-A47E-50ED0AFF1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230" y="2240293"/>
            <a:ext cx="7772400" cy="2519353"/>
          </a:xfrm>
        </p:spPr>
        <p:txBody>
          <a:bodyPr/>
          <a:lstStyle/>
          <a:p>
            <a:pPr marL="57150" indent="0" algn="ctr">
              <a:buNone/>
            </a:pPr>
            <a:endParaRPr lang="en-US" dirty="0"/>
          </a:p>
          <a:p>
            <a:pPr marL="57150" indent="0" algn="ctr">
              <a:buNone/>
            </a:pPr>
            <a:r>
              <a:rPr lang="en-US" sz="7200" b="1" dirty="0"/>
              <a:t>Getting Started!</a:t>
            </a:r>
          </a:p>
          <a:p>
            <a:pPr marL="57150" indent="0" algn="ctr">
              <a:buNone/>
            </a:pPr>
            <a:endParaRPr lang="en-US" sz="5400" b="1" dirty="0"/>
          </a:p>
          <a:p>
            <a:pPr marL="57150" indent="0" algn="ctr">
              <a:buNone/>
            </a:pPr>
            <a:endParaRPr lang="en-US" sz="5400" b="1" dirty="0"/>
          </a:p>
          <a:p>
            <a:pPr marL="57150" indent="0" algn="ctr">
              <a:buNone/>
            </a:pPr>
            <a:endParaRPr lang="en-US" sz="5400" b="1" dirty="0"/>
          </a:p>
          <a:p>
            <a:pPr lvl="1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96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3B56F-9FAB-41D3-B03B-47E5F9A09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38" y="1871837"/>
            <a:ext cx="7696200" cy="1143000"/>
          </a:xfrm>
        </p:spPr>
        <p:txBody>
          <a:bodyPr/>
          <a:lstStyle/>
          <a:p>
            <a:pPr algn="ctr"/>
            <a:r>
              <a:rPr lang="en-US" sz="4000" dirty="0"/>
              <a:t>Enter Pathways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8B3818-5E14-4C6B-9F75-5C1EE15BD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880366"/>
            <a:ext cx="7772400" cy="1805277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/>
              <a:t>Select a Path</a:t>
            </a:r>
          </a:p>
          <a:p>
            <a:pPr marL="0" indent="0" algn="ctr">
              <a:buNone/>
            </a:pPr>
            <a:r>
              <a:rPr lang="en-US" sz="4000" b="1" dirty="0"/>
              <a:t>Open Your First Project</a:t>
            </a:r>
          </a:p>
          <a:p>
            <a:pPr marL="0" indent="0" algn="ctr">
              <a:buNone/>
            </a:pPr>
            <a:r>
              <a:rPr lang="en-US" sz="4000" b="1" dirty="0"/>
              <a:t>Submit Awards</a:t>
            </a:r>
          </a:p>
        </p:txBody>
      </p:sp>
    </p:spTree>
    <p:extLst>
      <p:ext uri="{BB962C8B-B14F-4D97-AF65-F5344CB8AC3E}">
        <p14:creationId xmlns:p14="http://schemas.microsoft.com/office/powerpoint/2010/main" val="188617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74374-12E8-4662-BA62-6054CB527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A83D0-F5EA-40A8-B901-6E5532D86D2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96D122-2C00-410C-935A-20850FE3241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36B873-D43E-4AEA-9F34-FA6EC8039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473"/>
            <a:ext cx="9144000" cy="561505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705CBED-1CAD-41FD-8FAA-8AFA3DADC1A5}"/>
              </a:ext>
            </a:extLst>
          </p:cNvPr>
          <p:cNvSpPr/>
          <p:nvPr/>
        </p:nvSpPr>
        <p:spPr>
          <a:xfrm>
            <a:off x="1920269" y="1485900"/>
            <a:ext cx="1920219" cy="602003"/>
          </a:xfrm>
          <a:prstGeom prst="round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46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33333E-6 L 0.575 0.10625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0" y="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65F0094-667B-4054-A6D0-D97887344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533400"/>
            <a:ext cx="7696200" cy="697871"/>
          </a:xfrm>
        </p:spPr>
        <p:txBody>
          <a:bodyPr/>
          <a:lstStyle/>
          <a:p>
            <a:r>
              <a:rPr lang="en-US" dirty="0"/>
              <a:t>Login, or setup your account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9953F7E-6EBA-4DFB-A149-F56789EC15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6451" y="1231271"/>
            <a:ext cx="4063498" cy="546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818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 Template">
  <a:themeElements>
    <a:clrScheme name="Convention_2011_Template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294364"/>
      </a:accent1>
      <a:accent2>
        <a:srgbClr val="652936"/>
      </a:accent2>
      <a:accent3>
        <a:srgbClr val="FFFFFF"/>
      </a:accent3>
      <a:accent4>
        <a:srgbClr val="000000"/>
      </a:accent4>
      <a:accent5>
        <a:srgbClr val="ACB0B8"/>
      </a:accent5>
      <a:accent6>
        <a:srgbClr val="5B2430"/>
      </a:accent6>
      <a:hlink>
        <a:srgbClr val="777777"/>
      </a:hlink>
      <a:folHlink>
        <a:srgbClr val="B2B2B2"/>
      </a:folHlink>
    </a:clrScheme>
    <a:fontScheme name="Convention_2011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vention_2011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94364"/>
        </a:accent1>
        <a:accent2>
          <a:srgbClr val="652936"/>
        </a:accent2>
        <a:accent3>
          <a:srgbClr val="FFFFFF"/>
        </a:accent3>
        <a:accent4>
          <a:srgbClr val="000000"/>
        </a:accent4>
        <a:accent5>
          <a:srgbClr val="ACB0B8"/>
        </a:accent5>
        <a:accent6>
          <a:srgbClr val="5B2430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94364"/>
        </a:accent1>
        <a:accent2>
          <a:srgbClr val="652936"/>
        </a:accent2>
        <a:accent3>
          <a:srgbClr val="FFFFFF"/>
        </a:accent3>
        <a:accent4>
          <a:srgbClr val="000000"/>
        </a:accent4>
        <a:accent5>
          <a:srgbClr val="ACB0B8"/>
        </a:accent5>
        <a:accent6>
          <a:srgbClr val="5B2430"/>
        </a:accent6>
        <a:hlink>
          <a:srgbClr val="777777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3413</TotalTime>
  <Words>344</Words>
  <Application>Microsoft Office PowerPoint</Application>
  <PresentationFormat>On-screen Show (4:3)</PresentationFormat>
  <Paragraphs>109</Paragraphs>
  <Slides>36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Arial Black</vt:lpstr>
      <vt:lpstr>Calibri</vt:lpstr>
      <vt:lpstr>Webdings</vt:lpstr>
      <vt:lpstr>Wingdings</vt:lpstr>
      <vt:lpstr>ヒラギノ角ゴ Pro W3</vt:lpstr>
      <vt:lpstr>Powerpoint Template</vt:lpstr>
      <vt:lpstr>Pathways  Fast Start</vt:lpstr>
      <vt:lpstr>PowerPoint Presentation</vt:lpstr>
      <vt:lpstr> Compare Programs: Traditional to  Pathways </vt:lpstr>
      <vt:lpstr>Traditional Program Chart to DTM</vt:lpstr>
      <vt:lpstr>Pathways Chart to DTM</vt:lpstr>
      <vt:lpstr>The Hardest Part of Any New Project …</vt:lpstr>
      <vt:lpstr>Enter Pathways</vt:lpstr>
      <vt:lpstr>PowerPoint Presentation</vt:lpstr>
      <vt:lpstr>Login, or setup your account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More Details on Any Path</vt:lpstr>
      <vt:lpstr>Enter Pathways Select a Path Open Your First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Enter Pathways</vt:lpstr>
      <vt:lpstr>Completing Projects, Levels and Awards Online Who Does What?</vt:lpstr>
      <vt:lpstr>Reopen Project in Base Camp</vt:lpstr>
      <vt:lpstr>PowerPoint Presentation</vt:lpstr>
      <vt:lpstr>PowerPoint Presentation</vt:lpstr>
      <vt:lpstr>Completing Projects, Levels and Awards Online</vt:lpstr>
      <vt:lpstr>PowerPoint Presentation</vt:lpstr>
      <vt:lpstr>PowerPoint Presentation</vt:lpstr>
      <vt:lpstr>Completing Projects, Levels and Awards Online</vt:lpstr>
      <vt:lpstr>PowerPoint Presentation</vt:lpstr>
      <vt:lpstr>PowerPoint Presentation</vt:lpstr>
      <vt:lpstr>PowerPoint Presentation</vt:lpstr>
      <vt:lpstr>Completing Projects, Levels and Awards Online</vt:lpstr>
      <vt:lpstr>Get Started on Pathways!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George D Marshall</dc:creator>
  <dc:description>Toastmasters District 57_x000d_
gdmarshall@gmail.com</dc:description>
  <cp:lastModifiedBy>George</cp:lastModifiedBy>
  <cp:revision>107</cp:revision>
  <cp:lastPrinted>2017-11-02T01:29:43Z</cp:lastPrinted>
  <dcterms:created xsi:type="dcterms:W3CDTF">2017-09-04T22:12:46Z</dcterms:created>
  <dcterms:modified xsi:type="dcterms:W3CDTF">2018-02-02T08:58:04Z</dcterms:modified>
</cp:coreProperties>
</file>