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1" r:id="rId2"/>
    <p:sldId id="309" r:id="rId3"/>
    <p:sldId id="314" r:id="rId4"/>
    <p:sldId id="310" r:id="rId5"/>
    <p:sldId id="284" r:id="rId6"/>
    <p:sldId id="285" r:id="rId7"/>
    <p:sldId id="286" r:id="rId8"/>
    <p:sldId id="287" r:id="rId9"/>
    <p:sldId id="315" r:id="rId10"/>
    <p:sldId id="316" r:id="rId11"/>
    <p:sldId id="288" r:id="rId12"/>
    <p:sldId id="289" r:id="rId13"/>
    <p:sldId id="317" r:id="rId14"/>
    <p:sldId id="318" r:id="rId15"/>
    <p:sldId id="290" r:id="rId16"/>
    <p:sldId id="291" r:id="rId17"/>
    <p:sldId id="292" r:id="rId18"/>
    <p:sldId id="293" r:id="rId19"/>
    <p:sldId id="294" r:id="rId20"/>
    <p:sldId id="295" r:id="rId21"/>
    <p:sldId id="319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7" r:id="rId33"/>
    <p:sldId id="311" r:id="rId34"/>
    <p:sldId id="313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7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715" userDrawn="1">
          <p15:clr>
            <a:srgbClr val="A4A3A4"/>
          </p15:clr>
        </p15:guide>
        <p15:guide id="4" pos="51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62"/>
    <a:srgbClr val="FCEE9F"/>
    <a:srgbClr val="772432"/>
    <a:srgbClr val="063052"/>
    <a:srgbClr val="A91B25"/>
    <a:srgbClr val="004D86"/>
    <a:srgbClr val="622833"/>
    <a:srgbClr val="3A3A3A"/>
    <a:srgbClr val="CD202C"/>
    <a:srgbClr val="F2D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94615" autoAdjust="0"/>
  </p:normalViewPr>
  <p:slideViewPr>
    <p:cSldViewPr snapToObjects="1" showGuides="1">
      <p:cViewPr>
        <p:scale>
          <a:sx n="100" d="100"/>
          <a:sy n="100" d="100"/>
        </p:scale>
        <p:origin x="1746" y="120"/>
      </p:cViewPr>
      <p:guideLst>
        <p:guide orient="horz" pos="4176"/>
        <p:guide pos="2880"/>
        <p:guide orient="horz" pos="3715"/>
        <p:guide pos="51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9B068-6844-46D9-BEB0-CF0BA5B079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839D5-2602-465B-8D8D-5CC0EFA395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2B7D47FF-9070-4F05-874F-203C8577E263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4592B5-678B-45B0-8927-74259CE0A9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F1F91-49B8-4B00-A2F8-5696F14379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458E47FA-D72A-4ED3-8042-76B75C266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56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B93C861E-751F-4FC9-8752-B6DC61F6657A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B488A59B-9D13-47B4-B34E-7EC5AB9B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3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2184-5924-F24E-A88A-68FAF5C02571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E8C7443-178D-4BF2-8E49-F8F98F940FE4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Heart2heart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06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8A59B-9D13-47B4-B34E-7EC5AB9B92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2184-5924-F24E-A88A-68FAF5C02571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5A14C64-D581-4535-8FB4-D2ADB8E662AE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T*Toasters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69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2184-5924-F24E-A88A-68FAF5C02571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A3A3CD0-7D26-41A7-81C0-0F102BF812FB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T*Toasters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36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2184-5924-F24E-A88A-68FAF5C02571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2A247EB-EB3D-49F6-958E-3B030A0B2FF0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T*Toasters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77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22184-5924-F24E-A88A-68FAF5C02571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581D724-0EFE-492D-812D-6C12F563668F}"/>
              </a:ext>
            </a:extLst>
          </p:cNvPr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T*Toasters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24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4800600" y="2286000"/>
            <a:ext cx="4267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4419600"/>
            <a:ext cx="5141912" cy="205740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76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107410" y="1964410"/>
            <a:ext cx="2929180" cy="2929180"/>
          </a:xfrm>
          <a:prstGeom prst="ellipse">
            <a:avLst/>
          </a:prstGeom>
          <a:solidFill>
            <a:srgbClr val="063052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526252" y="1964410"/>
            <a:ext cx="2929180" cy="2929180"/>
          </a:xfrm>
          <a:prstGeom prst="ellipse">
            <a:avLst/>
          </a:prstGeom>
          <a:solidFill>
            <a:srgbClr val="A91B2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 userDrawn="1"/>
        </p:nvSpPr>
        <p:spPr>
          <a:xfrm>
            <a:off x="5673767" y="1964410"/>
            <a:ext cx="2929180" cy="2929180"/>
          </a:xfrm>
          <a:prstGeom prst="ellipse">
            <a:avLst/>
          </a:prstGeom>
          <a:solidFill>
            <a:srgbClr val="77243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76442" y="2606675"/>
            <a:ext cx="1828800" cy="1644650"/>
          </a:xfrm>
        </p:spPr>
        <p:txBody>
          <a:bodyPr anchor="ctr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9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657600" y="2606049"/>
            <a:ext cx="1828800" cy="1644650"/>
          </a:xfrm>
        </p:spPr>
        <p:txBody>
          <a:bodyPr anchor="ctr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09341" y="2606675"/>
            <a:ext cx="1828800" cy="1644650"/>
          </a:xfrm>
        </p:spPr>
        <p:txBody>
          <a:bodyPr anchor="ctr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3028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07683" y="2250291"/>
            <a:ext cx="1787726" cy="1997617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charset="0"/>
              <a:buNone/>
              <a:defRPr sz="1100"/>
            </a:lvl1pPr>
            <a:lvl2pPr marL="342900" indent="0" algn="ctr">
              <a:buNone/>
              <a:defRPr sz="1100"/>
            </a:lvl2pPr>
            <a:lvl3pPr marL="685800" indent="0" algn="ctr">
              <a:buNone/>
              <a:defRPr sz="1100"/>
            </a:lvl3pPr>
            <a:lvl4pPr marL="1028700" indent="0" algn="ctr">
              <a:buNone/>
              <a:defRPr sz="1100"/>
            </a:lvl4pPr>
            <a:lvl5pPr marL="1371600" indent="0" algn="ctr">
              <a:buNone/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627782" y="2250291"/>
            <a:ext cx="1787726" cy="1997617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charset="0"/>
              <a:buNone/>
              <a:defRPr sz="1100" baseline="0"/>
            </a:lvl1pPr>
            <a:lvl2pPr marL="342900" indent="0" algn="ctr">
              <a:buNone/>
              <a:defRPr sz="1100"/>
            </a:lvl2pPr>
            <a:lvl3pPr marL="685800" indent="0" algn="ctr">
              <a:buNone/>
              <a:defRPr sz="1100"/>
            </a:lvl3pPr>
            <a:lvl4pPr marL="1028700" indent="0" algn="ctr">
              <a:buNone/>
              <a:defRPr sz="1100"/>
            </a:lvl4pPr>
            <a:lvl5pPr marL="1371600" indent="0" algn="ctr">
              <a:buNone/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6867981" y="2250291"/>
            <a:ext cx="1787726" cy="1997617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charset="0"/>
              <a:buNone/>
              <a:defRPr sz="1100" baseline="0"/>
            </a:lvl1pPr>
            <a:lvl2pPr marL="342900" indent="0" algn="ctr">
              <a:buNone/>
              <a:defRPr sz="1100"/>
            </a:lvl2pPr>
            <a:lvl3pPr marL="685800" indent="0" algn="ctr">
              <a:buNone/>
              <a:defRPr sz="1100"/>
            </a:lvl3pPr>
            <a:lvl4pPr marL="1028700" indent="0" algn="ctr">
              <a:buNone/>
              <a:defRPr sz="1100"/>
            </a:lvl4pPr>
            <a:lvl5pPr marL="1371600" indent="0" algn="ctr">
              <a:buNone/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7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4747981" y="2244615"/>
            <a:ext cx="1787525" cy="20053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40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504410"/>
            <a:ext cx="7886700" cy="391789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u="none" strike="noStrike" smtClean="0"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781586" y="2322401"/>
            <a:ext cx="1580828" cy="2843940"/>
          </a:xfrm>
          <a:prstGeom prst="rect">
            <a:avLst/>
          </a:prstGeom>
          <a:solidFill>
            <a:srgbClr val="A91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925000" y="3136062"/>
            <a:ext cx="1294000" cy="1859798"/>
          </a:xfrm>
          <a:prstGeom prst="rect">
            <a:avLst/>
          </a:prstGeom>
        </p:spPr>
        <p:txBody>
          <a:bodyPr anchor="t"/>
          <a:lstStyle>
            <a:lvl1pPr>
              <a:lnSpc>
                <a:spcPts val="1540"/>
              </a:lnSpc>
              <a:defRPr lang="en-US" sz="1100" b="0" i="0" u="none" strike="noStrike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439905" y="2322401"/>
            <a:ext cx="1580828" cy="2843940"/>
          </a:xfrm>
          <a:prstGeom prst="rect">
            <a:avLst/>
          </a:prstGeom>
          <a:solidFill>
            <a:srgbClr val="004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583319" y="3136062"/>
            <a:ext cx="1294000" cy="1859798"/>
          </a:xfrm>
          <a:prstGeom prst="rect">
            <a:avLst/>
          </a:prstGeom>
        </p:spPr>
        <p:txBody>
          <a:bodyPr anchor="t"/>
          <a:lstStyle>
            <a:lvl1pPr>
              <a:lnSpc>
                <a:spcPts val="1540"/>
              </a:lnSpc>
              <a:defRPr lang="en-US" sz="1100" b="0" i="0" u="none" strike="noStrike" smtClean="0">
                <a:solidFill>
                  <a:schemeClr val="bg1"/>
                </a:solidFill>
                <a:effectLst/>
              </a:defRPr>
            </a:lvl1pPr>
            <a:lvl2pPr rtl="0" fontAlgn="base">
              <a:defRPr lang="en-US" sz="1100" b="0" i="0" u="none" strike="noStrike" smtClean="0">
                <a:effectLst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098224" y="2322401"/>
            <a:ext cx="1580828" cy="2843940"/>
          </a:xfrm>
          <a:prstGeom prst="rect">
            <a:avLst/>
          </a:prstGeom>
          <a:solidFill>
            <a:srgbClr val="063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241638" y="3136062"/>
            <a:ext cx="1294000" cy="1859798"/>
          </a:xfrm>
          <a:prstGeom prst="rect">
            <a:avLst/>
          </a:prstGeom>
        </p:spPr>
        <p:txBody>
          <a:bodyPr anchor="t"/>
          <a:lstStyle>
            <a:lvl1pPr>
              <a:lnSpc>
                <a:spcPts val="1540"/>
              </a:lnSpc>
              <a:defRPr lang="en-US" sz="1100" b="0" i="0" u="none" strike="noStrike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123267" y="2322401"/>
            <a:ext cx="1580828" cy="2843940"/>
          </a:xfrm>
          <a:prstGeom prst="rect">
            <a:avLst/>
          </a:prstGeom>
          <a:solidFill>
            <a:srgbClr val="622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266681" y="3136062"/>
            <a:ext cx="1294000" cy="1859798"/>
          </a:xfrm>
          <a:prstGeom prst="rect">
            <a:avLst/>
          </a:prstGeom>
        </p:spPr>
        <p:txBody>
          <a:bodyPr anchor="t"/>
          <a:lstStyle>
            <a:lvl1pPr>
              <a:lnSpc>
                <a:spcPts val="1540"/>
              </a:lnSpc>
              <a:defRPr lang="en-US" sz="1100" b="0" i="0" u="none" strike="noStrike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61017" y="2322401"/>
            <a:ext cx="1580828" cy="2843940"/>
          </a:xfrm>
          <a:prstGeom prst="rect">
            <a:avLst/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04431" y="3136062"/>
            <a:ext cx="1294000" cy="1859798"/>
          </a:xfrm>
          <a:prstGeom prst="rect">
            <a:avLst/>
          </a:prstGeom>
        </p:spPr>
        <p:txBody>
          <a:bodyPr anchor="t"/>
          <a:lstStyle>
            <a:lvl1pPr>
              <a:lnSpc>
                <a:spcPts val="1540"/>
              </a:lnSpc>
              <a:defRPr lang="en-US" sz="1100" b="0" i="0" u="none" strike="noStrike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80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69468"/>
            <a:ext cx="6437312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76400"/>
            <a:ext cx="5675312" cy="396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36206"/>
            <a:ext cx="643731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674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664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1683"/>
            <a:ext cx="9144000" cy="1143000"/>
          </a:xfrm>
        </p:spPr>
        <p:txBody>
          <a:bodyPr/>
          <a:lstStyle>
            <a:lvl1pPr algn="ctr">
              <a:defRPr sz="3400">
                <a:solidFill>
                  <a:srgbClr val="00416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1334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5075"/>
            <a:ext cx="9144000" cy="6390732"/>
          </a:xfrm>
          <a:prstGeom prst="rect">
            <a:avLst/>
          </a:prstGeom>
          <a:solidFill>
            <a:srgbClr val="B7C4C7"/>
          </a:solidFill>
          <a:ln>
            <a:solidFill>
              <a:srgbClr val="B7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1683"/>
            <a:ext cx="9144000" cy="1143000"/>
          </a:xfrm>
        </p:spPr>
        <p:txBody>
          <a:bodyPr/>
          <a:lstStyle>
            <a:lvl1pPr algn="ctr">
              <a:defRPr sz="3400">
                <a:solidFill>
                  <a:srgbClr val="7724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0000">
            <a:off x="-45720" y="2259564"/>
            <a:ext cx="9235439" cy="924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736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5075"/>
            <a:ext cx="9144000" cy="6390732"/>
          </a:xfrm>
          <a:prstGeom prst="rect">
            <a:avLst/>
          </a:prstGeom>
          <a:solidFill>
            <a:srgbClr val="750E26"/>
          </a:solidFill>
          <a:ln>
            <a:solidFill>
              <a:srgbClr val="750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1683"/>
            <a:ext cx="9144000" cy="1143000"/>
          </a:xfrm>
        </p:spPr>
        <p:txBody>
          <a:bodyPr/>
          <a:lstStyle>
            <a:lvl1pPr algn="ctr">
              <a:defRPr sz="3400">
                <a:solidFill>
                  <a:srgbClr val="B7C4C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0000">
            <a:off x="-45720" y="2259564"/>
            <a:ext cx="9235439" cy="924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674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5075"/>
            <a:ext cx="9144000" cy="6390732"/>
          </a:xfrm>
          <a:prstGeom prst="rect">
            <a:avLst/>
          </a:prstGeom>
          <a:solidFill>
            <a:srgbClr val="004165"/>
          </a:solidFill>
          <a:ln>
            <a:solidFill>
              <a:srgbClr val="004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1683"/>
            <a:ext cx="9144000" cy="1143000"/>
          </a:xfrm>
        </p:spPr>
        <p:txBody>
          <a:bodyPr/>
          <a:lstStyle>
            <a:lvl1pPr algn="ctr">
              <a:defRPr sz="3400">
                <a:solidFill>
                  <a:srgbClr val="FCEE9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0000">
            <a:off x="-45720" y="2259564"/>
            <a:ext cx="9235440" cy="92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016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5075"/>
            <a:ext cx="9144000" cy="6390732"/>
          </a:xfrm>
          <a:prstGeom prst="rect">
            <a:avLst/>
          </a:prstGeom>
          <a:solidFill>
            <a:srgbClr val="FCEE9F"/>
          </a:solidFill>
          <a:ln>
            <a:solidFill>
              <a:srgbClr val="FCE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1683"/>
            <a:ext cx="9144000" cy="1143000"/>
          </a:xfrm>
        </p:spPr>
        <p:txBody>
          <a:bodyPr/>
          <a:lstStyle>
            <a:lvl1pPr algn="ctr">
              <a:defRPr sz="3400">
                <a:solidFill>
                  <a:srgbClr val="00416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0000">
            <a:off x="-45720" y="2259564"/>
            <a:ext cx="9235440" cy="92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3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00493" y="0"/>
            <a:ext cx="1743507" cy="6720804"/>
          </a:xfrm>
          <a:prstGeom prst="rect">
            <a:avLst/>
          </a:prstGeom>
          <a:solidFill>
            <a:srgbClr val="FCEE9F"/>
          </a:solidFill>
          <a:ln>
            <a:solidFill>
              <a:srgbClr val="FCE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5732037" y="1744381"/>
            <a:ext cx="2549810" cy="3330466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Place headshot image</a:t>
            </a:r>
            <a:br>
              <a:rPr lang="en-US" sz="1000" b="0" i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over entire boxed area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7109" y="2431533"/>
            <a:ext cx="4311650" cy="2643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750"/>
              </a:lnSpc>
              <a:spcBef>
                <a:spcPts val="7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>
              <a:lnSpc>
                <a:spcPts val="1750"/>
              </a:lnSpc>
              <a:spcBef>
                <a:spcPts val="750"/>
              </a:spcBef>
              <a:buNone/>
              <a:defRPr sz="1200">
                <a:solidFill>
                  <a:schemeClr val="tx2"/>
                </a:solidFill>
              </a:defRPr>
            </a:lvl2pPr>
            <a:lvl3pPr marL="685800" indent="0">
              <a:lnSpc>
                <a:spcPts val="1750"/>
              </a:lnSpc>
              <a:spcBef>
                <a:spcPts val="750"/>
              </a:spcBef>
              <a:buNone/>
              <a:defRPr sz="1200">
                <a:solidFill>
                  <a:schemeClr val="tx2"/>
                </a:solidFill>
              </a:defRPr>
            </a:lvl3pPr>
            <a:lvl4pPr marL="1028700" indent="0">
              <a:lnSpc>
                <a:spcPts val="1750"/>
              </a:lnSpc>
              <a:spcBef>
                <a:spcPts val="750"/>
              </a:spcBef>
              <a:buNone/>
              <a:defRPr sz="1200">
                <a:solidFill>
                  <a:schemeClr val="tx2"/>
                </a:solidFill>
              </a:defRPr>
            </a:lvl4pPr>
            <a:lvl5pPr marL="1371600" indent="0">
              <a:lnSpc>
                <a:spcPts val="1750"/>
              </a:lnSpc>
              <a:spcBef>
                <a:spcPts val="750"/>
              </a:spcBef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bio/background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32346" y="1744327"/>
            <a:ext cx="4316413" cy="4794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</p:spTree>
    <p:extLst>
      <p:ext uri="{BB962C8B-B14F-4D97-AF65-F5344CB8AC3E}">
        <p14:creationId xmlns:p14="http://schemas.microsoft.com/office/powerpoint/2010/main" val="153705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7696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0" y="1824037"/>
            <a:ext cx="7772400" cy="45005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No more than 6 items</a:t>
            </a:r>
          </a:p>
        </p:txBody>
      </p:sp>
    </p:spTree>
    <p:extLst>
      <p:ext uri="{BB962C8B-B14F-4D97-AF65-F5344CB8AC3E}">
        <p14:creationId xmlns:p14="http://schemas.microsoft.com/office/powerpoint/2010/main" val="84986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ence 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5075"/>
            <a:ext cx="9144000" cy="6390732"/>
          </a:xfrm>
          <a:prstGeom prst="rect">
            <a:avLst/>
          </a:prstGeom>
          <a:solidFill>
            <a:srgbClr val="004165"/>
          </a:solidFill>
          <a:ln>
            <a:solidFill>
              <a:srgbClr val="004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868708"/>
            <a:ext cx="9144000" cy="11430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Audience Survey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76426" y="2514610"/>
            <a:ext cx="5191933" cy="26395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ebdings" charset="0"/>
              <a:buChar char="4"/>
              <a:tabLst/>
              <a:defRPr sz="2800">
                <a:solidFill>
                  <a:schemeClr val="bg1"/>
                </a:solidFill>
              </a:defRPr>
            </a:lvl1pPr>
            <a:lvl2pPr rtl="0" fontAlgn="base">
              <a:defRPr lang="en-US" sz="1100" b="0" i="0" u="none" strike="noStrike" smtClean="0">
                <a:effectLst/>
              </a:defRPr>
            </a:lvl2pPr>
          </a:lstStyle>
          <a:p>
            <a:pPr lvl="0"/>
            <a:r>
              <a:rPr lang="en-US" dirty="0"/>
              <a:t>Ask the audience a question related to real world challenges.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Tx/>
              <a:buFont typeface="Webdings" charset="0"/>
              <a:buChar char="4"/>
              <a:tabLst/>
              <a:defRPr/>
            </a:pPr>
            <a:r>
              <a:rPr lang="en-US" dirty="0"/>
              <a:t>Example: How many of you are nervous when you speak?</a:t>
            </a:r>
          </a:p>
          <a:p>
            <a:pPr lvl="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572" y="2604793"/>
            <a:ext cx="1972745" cy="182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0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4037"/>
            <a:ext cx="7772400" cy="450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9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8991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962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05000"/>
            <a:ext cx="43434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3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 lef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388917" y="0"/>
            <a:ext cx="1755648" cy="6720804"/>
          </a:xfrm>
          <a:prstGeom prst="rect">
            <a:avLst/>
          </a:prstGeom>
          <a:solidFill>
            <a:srgbClr val="FCEE9F"/>
          </a:solidFill>
          <a:ln>
            <a:solidFill>
              <a:srgbClr val="FCE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89" y="914400"/>
            <a:ext cx="714753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45" y="1905000"/>
            <a:ext cx="6476975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11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 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5074"/>
            <a:ext cx="1764792" cy="6265729"/>
          </a:xfrm>
          <a:prstGeom prst="rect">
            <a:avLst/>
          </a:prstGeom>
          <a:solidFill>
            <a:srgbClr val="B7C4C7"/>
          </a:solidFill>
          <a:ln>
            <a:solidFill>
              <a:srgbClr val="B7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20269" y="914400"/>
            <a:ext cx="714753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286025" y="1905000"/>
            <a:ext cx="6476975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37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57414"/>
            <a:ext cx="4585757" cy="3886185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85757" y="2057414"/>
            <a:ext cx="4585757" cy="38861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8361"/>
            <a:ext cx="9144000" cy="9604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784" y="2057415"/>
            <a:ext cx="4233338" cy="3886185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563" y="2057415"/>
            <a:ext cx="4236509" cy="3886185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0080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90600"/>
            <a:ext cx="784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5820" y="1951037"/>
            <a:ext cx="7924799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74" r:id="rId3"/>
    <p:sldLayoutId id="2147483671" r:id="rId4"/>
    <p:sldLayoutId id="2147483662" r:id="rId5"/>
    <p:sldLayoutId id="2147483653" r:id="rId6"/>
    <p:sldLayoutId id="2147483676" r:id="rId7"/>
    <p:sldLayoutId id="2147483670" r:id="rId8"/>
    <p:sldLayoutId id="2147483654" r:id="rId9"/>
    <p:sldLayoutId id="2147483661" r:id="rId10"/>
    <p:sldLayoutId id="2147483677" r:id="rId11"/>
    <p:sldLayoutId id="2147483678" r:id="rId12"/>
    <p:sldLayoutId id="2147483658" r:id="rId13"/>
    <p:sldLayoutId id="2147483673" r:id="rId14"/>
    <p:sldLayoutId id="2147483668" r:id="rId15"/>
    <p:sldLayoutId id="2147483675" r:id="rId16"/>
    <p:sldLayoutId id="2147483669" r:id="rId17"/>
    <p:sldLayoutId id="2147483655" r:id="rId18"/>
    <p:sldLayoutId id="2147483667" r:id="rId1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063052"/>
          </a:solidFill>
          <a:latin typeface="+mj-lt"/>
          <a:ea typeface="ヒラギノ角ゴ Pro W3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ebdings" charset="0"/>
        <a:buChar char="4"/>
        <a:defRPr sz="28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Font typeface="Wingdings" charset="0"/>
        <a:buChar char="§"/>
        <a:defRPr sz="25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22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ü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charset="0"/>
        <a:buChar char="►"/>
        <a:defRPr sz="20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dmarshall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Pathways%20Paths%20and%20Projects%20Catalog%20V2.1.pdf" TargetMode="External"/><Relationship Id="rId2" Type="http://schemas.openxmlformats.org/officeDocument/2006/relationships/hyperlink" Target="https://d57tm.org/pathways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C21630-C2CF-425F-9F24-2F868E208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Pathways </a:t>
            </a:r>
            <a:br>
              <a:rPr lang="en-US" sz="5400" dirty="0"/>
            </a:br>
            <a:r>
              <a:rPr lang="en-US" sz="5400" i="1" dirty="0"/>
              <a:t>Fast</a:t>
            </a:r>
            <a:r>
              <a:rPr lang="en-US" sz="5400" dirty="0"/>
              <a:t> Start</a:t>
            </a:r>
            <a:endParaRPr lang="en-US" sz="6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D81C61-BF4B-4503-A522-06564B49F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George Marshall</a:t>
            </a:r>
          </a:p>
          <a:p>
            <a:pPr marL="0" indent="0">
              <a:buNone/>
            </a:pPr>
            <a:r>
              <a:rPr lang="en-US" dirty="0"/>
              <a:t>D57 Chief Pathways Guide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gdmarshall@gmail.com</a:t>
            </a:r>
            <a:br>
              <a:rPr lang="en-US" dirty="0"/>
            </a:br>
            <a:r>
              <a:rPr lang="en-US" dirty="0"/>
              <a:t>D57 Fall Conference</a:t>
            </a:r>
            <a:br>
              <a:rPr lang="en-US" dirty="0"/>
            </a:br>
            <a:r>
              <a:rPr lang="en-US" sz="2400" dirty="0"/>
              <a:t>11/4/2017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7818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A45DBF-67E7-4ECD-A681-7BFEAC42D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676275"/>
            <a:ext cx="69627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1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4" r="14400"/>
          <a:stretch/>
        </p:blipFill>
        <p:spPr bwMode="auto">
          <a:xfrm>
            <a:off x="892733" y="668325"/>
            <a:ext cx="7347030" cy="588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60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215D1-85A0-4BD5-99B1-EFF907BC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0"/>
            <a:ext cx="7696200" cy="1143000"/>
          </a:xfrm>
        </p:spPr>
        <p:txBody>
          <a:bodyPr/>
          <a:lstStyle/>
          <a:p>
            <a:pPr algn="ctr"/>
            <a:r>
              <a:rPr lang="en-US" sz="3600" dirty="0"/>
              <a:t>For More Details on Any Path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82D9CE-FEA4-4E87-8F13-B3E16795C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057400"/>
            <a:ext cx="8229600" cy="2819400"/>
          </a:xfrm>
        </p:spPr>
        <p:txBody>
          <a:bodyPr/>
          <a:lstStyle/>
          <a:p>
            <a:r>
              <a:rPr lang="en-US" sz="3500" dirty="0"/>
              <a:t>Pathways area on the D57 website: </a:t>
            </a:r>
          </a:p>
          <a:p>
            <a:pPr marL="457200" lvl="1" indent="0">
              <a:buNone/>
            </a:pPr>
            <a:r>
              <a:rPr lang="en-US" sz="3100" dirty="0">
                <a:hlinkClick r:id="rId2"/>
              </a:rPr>
              <a:t>https://d57tm.org/pathways/</a:t>
            </a:r>
            <a:endParaRPr lang="en-US" sz="3100" dirty="0"/>
          </a:p>
          <a:p>
            <a:r>
              <a:rPr lang="en-US" sz="3600" dirty="0"/>
              <a:t>Get the D57 catalog file (pdf):</a:t>
            </a:r>
          </a:p>
          <a:p>
            <a:pPr lvl="1"/>
            <a:r>
              <a:rPr lang="en-US" sz="3200" dirty="0"/>
              <a:t>“</a:t>
            </a:r>
            <a:r>
              <a:rPr lang="en-US" sz="3200" dirty="0">
                <a:hlinkClick r:id="rId3" action="ppaction://hlinkfile"/>
              </a:rPr>
              <a:t>Pathways Path and Projects Catalog</a:t>
            </a:r>
            <a:r>
              <a:rPr lang="en-US" sz="3200" dirty="0"/>
              <a:t>”</a:t>
            </a:r>
          </a:p>
          <a:p>
            <a:pPr lvl="1"/>
            <a:r>
              <a:rPr lang="en-US" sz="3200" dirty="0"/>
              <a:t>Has summary of every project</a:t>
            </a:r>
          </a:p>
          <a:p>
            <a:pPr lvl="2"/>
            <a:endParaRPr lang="en-US" sz="28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637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61B03-5258-40DF-9A4C-B7563653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971AE-CCB9-4EE1-9195-AA60ACFA4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3270D2-E0A2-4F54-9F2B-1E10C5F2A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1" t="8139" r="5000" b="1387"/>
          <a:stretch/>
        </p:blipFill>
        <p:spPr>
          <a:xfrm>
            <a:off x="548684" y="502952"/>
            <a:ext cx="8138071" cy="61264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372700-9F2D-4C57-8FC2-CB85607F89E9}"/>
              </a:ext>
            </a:extLst>
          </p:cNvPr>
          <p:cNvSpPr/>
          <p:nvPr/>
        </p:nvSpPr>
        <p:spPr>
          <a:xfrm>
            <a:off x="838200" y="2331732"/>
            <a:ext cx="3093727" cy="100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6E1F5A-C193-4DC8-9896-F34FD546B1F3}"/>
              </a:ext>
            </a:extLst>
          </p:cNvPr>
          <p:cNvSpPr/>
          <p:nvPr/>
        </p:nvSpPr>
        <p:spPr>
          <a:xfrm>
            <a:off x="851546" y="3378485"/>
            <a:ext cx="3093727" cy="100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7813B-7D24-45ED-93D3-76ECF9265F13}"/>
              </a:ext>
            </a:extLst>
          </p:cNvPr>
          <p:cNvSpPr/>
          <p:nvPr/>
        </p:nvSpPr>
        <p:spPr>
          <a:xfrm>
            <a:off x="851546" y="4428052"/>
            <a:ext cx="3354698" cy="2201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D318B7-962A-4E70-8C89-93A8E7BCFC5B}"/>
              </a:ext>
            </a:extLst>
          </p:cNvPr>
          <p:cNvSpPr/>
          <p:nvPr/>
        </p:nvSpPr>
        <p:spPr>
          <a:xfrm>
            <a:off x="4555814" y="2331732"/>
            <a:ext cx="3354698" cy="2560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2FF617-7372-4AC6-AAA9-E943756FBAD0}"/>
              </a:ext>
            </a:extLst>
          </p:cNvPr>
          <p:cNvSpPr/>
          <p:nvPr/>
        </p:nvSpPr>
        <p:spPr>
          <a:xfrm>
            <a:off x="4572000" y="4921550"/>
            <a:ext cx="3474682" cy="1707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0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AEB50E-B201-4D47-B83F-94F888BE7A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FE68-69D5-4D09-99D8-812676116E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A44B7E-7052-4E9B-A3F6-856BA862CDCE}"/>
              </a:ext>
            </a:extLst>
          </p:cNvPr>
          <p:cNvSpPr/>
          <p:nvPr/>
        </p:nvSpPr>
        <p:spPr>
          <a:xfrm>
            <a:off x="-182828" y="-45682"/>
            <a:ext cx="9509656" cy="71322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6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B56F-9FAB-41D3-B03B-47E5F9A09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0"/>
            <a:ext cx="8991600" cy="1143000"/>
          </a:xfrm>
        </p:spPr>
        <p:txBody>
          <a:bodyPr/>
          <a:lstStyle/>
          <a:p>
            <a:r>
              <a:rPr lang="en-US" sz="4000" dirty="0"/>
              <a:t>Open Your First Project</a:t>
            </a:r>
          </a:p>
        </p:txBody>
      </p:sp>
    </p:spTree>
    <p:extLst>
      <p:ext uri="{BB962C8B-B14F-4D97-AF65-F5344CB8AC3E}">
        <p14:creationId xmlns:p14="http://schemas.microsoft.com/office/powerpoint/2010/main" val="2505211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B46FC-45A2-4496-8E53-99F7853EE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2965"/>
            <a:ext cx="76962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FAB6C-FE85-4B26-A3E3-0AFF25054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52602"/>
            <a:ext cx="7772400" cy="4500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A0D1A-CB84-418C-9001-39D4F185EB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77"/>
          <a:stretch/>
        </p:blipFill>
        <p:spPr>
          <a:xfrm>
            <a:off x="204119" y="533365"/>
            <a:ext cx="8658559" cy="6096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A3AE16-A56F-4787-B673-2B173DC02319}"/>
              </a:ext>
            </a:extLst>
          </p:cNvPr>
          <p:cNvSpPr/>
          <p:nvPr/>
        </p:nvSpPr>
        <p:spPr>
          <a:xfrm>
            <a:off x="5955339" y="5791165"/>
            <a:ext cx="2743200" cy="8382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2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901EF-72CC-4C07-8CF4-33D79103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9084F-5A22-4B26-9E0E-DA5BE3B2A7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FA962-0192-47A4-8FA7-815AEB67C1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636C8-1020-4291-93FC-83A862106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6" t="10000" r="6325" b="14444"/>
          <a:stretch/>
        </p:blipFill>
        <p:spPr>
          <a:xfrm>
            <a:off x="201706" y="609600"/>
            <a:ext cx="8713694" cy="54864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C71D2C-BC0D-43E6-928D-93C8CA5E73D1}"/>
              </a:ext>
            </a:extLst>
          </p:cNvPr>
          <p:cNvSpPr/>
          <p:nvPr/>
        </p:nvSpPr>
        <p:spPr>
          <a:xfrm>
            <a:off x="2286024" y="4419600"/>
            <a:ext cx="1676375" cy="16764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2D21C-F886-44AE-93E8-3CCDAD64B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2D948-D657-4F10-B607-0B0D48D5B2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51EC3-FDCC-4F69-AB34-62089C855E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07A4E-4FD7-4DA6-9B68-FB628B186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22"/>
          <a:stretch/>
        </p:blipFill>
        <p:spPr>
          <a:xfrm>
            <a:off x="473878" y="482600"/>
            <a:ext cx="8276422" cy="5334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95E175-8B3E-461C-A755-362781F0E8D0}"/>
              </a:ext>
            </a:extLst>
          </p:cNvPr>
          <p:cNvSpPr/>
          <p:nvPr/>
        </p:nvSpPr>
        <p:spPr>
          <a:xfrm>
            <a:off x="6438900" y="5018882"/>
            <a:ext cx="1676400" cy="6096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3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AD6A2-6A9C-41B6-B8CF-B1B5CAEBD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9F997-5EE6-4EB9-AA3C-1F377E186C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D5C36-FCA4-4855-A03A-D6E67ED773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EDEE3-AB33-4CE8-9284-CBE6E56CE5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22"/>
          <a:stretch/>
        </p:blipFill>
        <p:spPr>
          <a:xfrm>
            <a:off x="381000" y="473542"/>
            <a:ext cx="8462178" cy="5453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50E0E6-4D81-4BC4-8C56-85F42A16D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900" y="2514610"/>
            <a:ext cx="1406660" cy="31018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7C17EB-1118-431F-96BE-0007F2657404}"/>
              </a:ext>
            </a:extLst>
          </p:cNvPr>
          <p:cNvSpPr/>
          <p:nvPr/>
        </p:nvSpPr>
        <p:spPr>
          <a:xfrm>
            <a:off x="6766536" y="2423171"/>
            <a:ext cx="1525091" cy="4571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8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1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AEB50E-B201-4D47-B83F-94F888BE7A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FE68-69D5-4D09-99D8-812676116E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A44B7E-7052-4E9B-A3F6-856BA862CDCE}"/>
              </a:ext>
            </a:extLst>
          </p:cNvPr>
          <p:cNvSpPr/>
          <p:nvPr/>
        </p:nvSpPr>
        <p:spPr>
          <a:xfrm>
            <a:off x="-182828" y="-45682"/>
            <a:ext cx="9509656" cy="71322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51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6B85A-5216-4ACF-A908-88F0DFD35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0B5A7-DD86-4D80-8B98-9791F773CD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0F480-DC47-4596-BF89-5C6699BBD1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995934-B615-40FE-87E8-EF8881CDE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96" y="295741"/>
            <a:ext cx="8686023" cy="59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83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A308-FA0C-44F2-9FB7-4F886C296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318" y="681037"/>
            <a:ext cx="6947674" cy="1143000"/>
          </a:xfrm>
        </p:spPr>
        <p:txBody>
          <a:bodyPr/>
          <a:lstStyle/>
          <a:p>
            <a:pPr algn="ctr"/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33E38-6995-455F-86F0-6FF6D2CB1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794" y="1824038"/>
            <a:ext cx="7223766" cy="2062158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/>
              <a:t>Let’s Get Started </a:t>
            </a:r>
            <a:br>
              <a:rPr lang="en-US" sz="6000" b="1" dirty="0"/>
            </a:br>
            <a:r>
              <a:rPr lang="en-US" sz="6000" b="1" dirty="0"/>
              <a:t>on Pathways!</a:t>
            </a:r>
          </a:p>
        </p:txBody>
      </p:sp>
    </p:spTree>
    <p:extLst>
      <p:ext uri="{BB962C8B-B14F-4D97-AF65-F5344CB8AC3E}">
        <p14:creationId xmlns:p14="http://schemas.microsoft.com/office/powerpoint/2010/main" val="302959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A308-FA0C-44F2-9FB7-4F886C296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14400"/>
            <a:ext cx="8077200" cy="4724400"/>
          </a:xfrm>
        </p:spPr>
        <p:txBody>
          <a:bodyPr/>
          <a:lstStyle/>
          <a:p>
            <a:r>
              <a:rPr lang="en-US" sz="4400" dirty="0"/>
              <a:t>Completing </a:t>
            </a:r>
            <a:br>
              <a:rPr lang="en-US" sz="4400" dirty="0"/>
            </a:br>
            <a:r>
              <a:rPr lang="en-US" sz="4400" dirty="0"/>
              <a:t>Projects, </a:t>
            </a:r>
            <a:br>
              <a:rPr lang="en-US" sz="4400" dirty="0"/>
            </a:br>
            <a:r>
              <a:rPr lang="en-US" sz="4400" dirty="0"/>
              <a:t>Levels and </a:t>
            </a:r>
            <a:br>
              <a:rPr lang="en-US" sz="4400" dirty="0"/>
            </a:br>
            <a:r>
              <a:rPr lang="en-US" sz="4400" dirty="0"/>
              <a:t>Awards </a:t>
            </a:r>
            <a:br>
              <a:rPr lang="en-US" sz="4400" dirty="0"/>
            </a:br>
            <a:r>
              <a:rPr lang="en-US" sz="4400" dirty="0"/>
              <a:t>Online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3428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FBC0E8-7412-46E2-AEF8-DF23084A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19" y="588758"/>
            <a:ext cx="8377826" cy="1143000"/>
          </a:xfrm>
        </p:spPr>
        <p:txBody>
          <a:bodyPr/>
          <a:lstStyle/>
          <a:p>
            <a:pPr algn="ctr"/>
            <a:r>
              <a:rPr lang="en-US" sz="2400" dirty="0"/>
              <a:t>Completing Projects, Levels and Awards Online</a:t>
            </a:r>
            <a:br>
              <a:rPr lang="en-US" sz="2400" dirty="0"/>
            </a:br>
            <a:r>
              <a:rPr lang="en-US" sz="2400" dirty="0"/>
              <a:t>Who Does What?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952CA4-87CE-4A57-9201-D67FDE9FF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1" y="1684650"/>
            <a:ext cx="8447374" cy="4754250"/>
          </a:xfrm>
        </p:spPr>
        <p:txBody>
          <a:bodyPr/>
          <a:lstStyle/>
          <a:p>
            <a:r>
              <a:rPr lang="en-US" u="sng" dirty="0"/>
              <a:t>Member</a:t>
            </a:r>
          </a:p>
          <a:p>
            <a:pPr lvl="1"/>
            <a:r>
              <a:rPr lang="en-US" sz="2400" dirty="0"/>
              <a:t>Complete a project - give the speech</a:t>
            </a:r>
          </a:p>
          <a:p>
            <a:pPr lvl="2"/>
            <a:r>
              <a:rPr lang="en-US" sz="2000" dirty="0"/>
              <a:t>Then re-open project, complete </a:t>
            </a:r>
            <a:r>
              <a:rPr lang="en-US" sz="2000" u="sng" dirty="0"/>
              <a:t>Assess Skills-After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421367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1BB30-6AC4-411B-A799-578AAAECF1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E6945-F1E4-4E8B-A7F1-81226EA942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D9205-885C-4EA2-9D2D-D97C3239D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689"/>
            <a:ext cx="9144000" cy="63181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A0018E-43CD-402A-8C06-4FE185AED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Reopen Project in Base Camp</a:t>
            </a:r>
          </a:p>
        </p:txBody>
      </p:sp>
    </p:spTree>
    <p:extLst>
      <p:ext uri="{BB962C8B-B14F-4D97-AF65-F5344CB8AC3E}">
        <p14:creationId xmlns:p14="http://schemas.microsoft.com/office/powerpoint/2010/main" val="160569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4C5B-B867-413D-A592-600702268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377F-98A5-486F-9A5F-080BAEA085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460AE-1830-450F-9350-FA384E6297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A3309B-0CDE-4B1D-AE80-64A840D61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512"/>
            <a:ext cx="9144000" cy="631811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BEEEDB-1F7F-4724-9F1C-185873426FB9}"/>
              </a:ext>
            </a:extLst>
          </p:cNvPr>
          <p:cNvSpPr/>
          <p:nvPr/>
        </p:nvSpPr>
        <p:spPr>
          <a:xfrm>
            <a:off x="2390775" y="5934075"/>
            <a:ext cx="3276600" cy="609600"/>
          </a:xfrm>
          <a:prstGeom prst="roundRect">
            <a:avLst/>
          </a:prstGeom>
          <a:noFill/>
          <a:ln w="47625">
            <a:gradFill>
              <a:gsLst>
                <a:gs pos="0">
                  <a:srgbClr val="FF0000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6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0A49-ABCB-426F-9792-CD01D820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900FF-89B1-4298-A6A4-2FDB87D816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EA3D2-8189-4118-91DB-60538F556D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09BB7D-4CB7-44C7-BA7F-12FE05978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65700"/>
            <a:ext cx="9525001" cy="6581366"/>
          </a:xfrm>
          <a:prstGeom prst="rect">
            <a:avLst/>
          </a:prstGeom>
        </p:spPr>
      </p:pic>
      <p:sp>
        <p:nvSpPr>
          <p:cNvPr id="6" name="AutoShape 2" descr="Image result for windows icons hand">
            <a:extLst>
              <a:ext uri="{FF2B5EF4-FFF2-40B4-BE49-F238E27FC236}">
                <a16:creationId xmlns:a16="http://schemas.microsoft.com/office/drawing/2014/main" id="{EF74F8BC-FB67-4F64-94A2-F1854742FB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89300"/>
            <a:ext cx="3175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windows icons hand">
            <a:extLst>
              <a:ext uri="{FF2B5EF4-FFF2-40B4-BE49-F238E27FC236}">
                <a16:creationId xmlns:a16="http://schemas.microsoft.com/office/drawing/2014/main" id="{3DCD47E3-F86E-4014-AE10-E93B3D057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771900"/>
            <a:ext cx="4699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94011A-8E96-444A-A5EE-7A9D3E691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075" y="3163887"/>
            <a:ext cx="11620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0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FBC0E8-7412-46E2-AEF8-DF23084A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19" y="588758"/>
            <a:ext cx="8377826" cy="1143000"/>
          </a:xfrm>
        </p:spPr>
        <p:txBody>
          <a:bodyPr/>
          <a:lstStyle/>
          <a:p>
            <a:pPr algn="ctr"/>
            <a:r>
              <a:rPr lang="en-US" sz="2400" dirty="0"/>
              <a:t>Completing Projects, Levels and Awards Online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952CA4-87CE-4A57-9201-D67FDE9FF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1" y="1684650"/>
            <a:ext cx="8447374" cy="4754250"/>
          </a:xfrm>
        </p:spPr>
        <p:txBody>
          <a:bodyPr/>
          <a:lstStyle/>
          <a:p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Member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Complete a project</a:t>
            </a:r>
          </a:p>
          <a:p>
            <a:pPr lvl="2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Re-open project, complete </a:t>
            </a:r>
            <a:r>
              <a:rPr lang="en-US" sz="2000" u="sng" dirty="0">
                <a:solidFill>
                  <a:schemeClr val="bg1">
                    <a:lumMod val="50000"/>
                  </a:schemeClr>
                </a:solidFill>
              </a:rPr>
              <a:t>Assess Skills-After</a:t>
            </a:r>
          </a:p>
          <a:p>
            <a:pPr lvl="2"/>
            <a:r>
              <a:rPr lang="en-US" sz="2000" dirty="0"/>
              <a:t>No approval needed</a:t>
            </a:r>
          </a:p>
          <a:p>
            <a:pPr lvl="1"/>
            <a:r>
              <a:rPr lang="en-US" sz="2400" dirty="0"/>
              <a:t>Complete a </a:t>
            </a:r>
            <a:r>
              <a:rPr lang="en-US" sz="2400" u="sng" dirty="0"/>
              <a:t>level</a:t>
            </a:r>
          </a:p>
          <a:p>
            <a:pPr lvl="2"/>
            <a:r>
              <a:rPr lang="en-US" sz="2000" dirty="0"/>
              <a:t>Run the “Level Completion” task in your path</a:t>
            </a:r>
          </a:p>
          <a:p>
            <a:pPr lvl="1"/>
            <a:endParaRPr lang="en-US" sz="2800" dirty="0"/>
          </a:p>
          <a:p>
            <a:pPr lvl="1"/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406869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0663A-1A31-4D5A-9243-F0927ACC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4E0A9-AB1F-40F7-A9BE-65A377A2CB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3C173-D3D7-4A50-B2E4-0DF7AF14BE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69549F-478F-42C1-BD63-CF9112D46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428"/>
            <a:ext cx="9144000" cy="522514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795A7B-F834-4A1E-86EB-81AE575CE5A9}"/>
              </a:ext>
            </a:extLst>
          </p:cNvPr>
          <p:cNvSpPr/>
          <p:nvPr/>
        </p:nvSpPr>
        <p:spPr>
          <a:xfrm>
            <a:off x="2495549" y="2533649"/>
            <a:ext cx="752475" cy="2657475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A421D6-24F9-4E0D-B636-036ED98808F4}"/>
              </a:ext>
            </a:extLst>
          </p:cNvPr>
          <p:cNvSpPr/>
          <p:nvPr/>
        </p:nvSpPr>
        <p:spPr>
          <a:xfrm>
            <a:off x="2486025" y="5334000"/>
            <a:ext cx="6477000" cy="715963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3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2F9F-C1DC-481B-B3D1-64CAC9D08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489931"/>
            <a:ext cx="8991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85FEC-2F51-4A94-8EC5-A43E49E7D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480531"/>
            <a:ext cx="3962400" cy="4144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0BE97-7D62-474A-9FD1-BD15C0E28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600" y="2480531"/>
            <a:ext cx="4343400" cy="41449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A02330-330D-4CC5-99B5-EE576E7B3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4464"/>
            <a:ext cx="9144000" cy="554013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83D3FD-40FC-45E6-A658-0482730A73B5}"/>
              </a:ext>
            </a:extLst>
          </p:cNvPr>
          <p:cNvSpPr/>
          <p:nvPr/>
        </p:nvSpPr>
        <p:spPr>
          <a:xfrm>
            <a:off x="7048499" y="5195156"/>
            <a:ext cx="1914525" cy="715963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45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5570DB-1D6C-466D-994B-40F6F6DA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45" y="681037"/>
            <a:ext cx="830571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Hardest Part of Any Project 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3ED285-31E9-4452-A47E-50ED0AFF1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477" y="1824037"/>
            <a:ext cx="7772400" cy="4500563"/>
          </a:xfrm>
        </p:spPr>
        <p:txBody>
          <a:bodyPr/>
          <a:lstStyle/>
          <a:p>
            <a:pPr marL="57150" indent="0" algn="ctr">
              <a:buNone/>
            </a:pPr>
            <a:endParaRPr lang="en-US" dirty="0"/>
          </a:p>
          <a:p>
            <a:pPr marL="57150" indent="0" algn="ctr">
              <a:buNone/>
            </a:pPr>
            <a:r>
              <a:rPr lang="en-US" sz="5400" b="1" dirty="0"/>
              <a:t>Getting Started!</a:t>
            </a:r>
          </a:p>
          <a:p>
            <a:pPr marL="57150" indent="0" algn="ctr">
              <a:buNone/>
            </a:pPr>
            <a:endParaRPr lang="en-US" sz="5400" b="1" dirty="0"/>
          </a:p>
          <a:p>
            <a:pPr marL="57150" indent="0" algn="ctr">
              <a:buNone/>
            </a:pPr>
            <a:endParaRPr lang="en-US" sz="5400" b="1" dirty="0"/>
          </a:p>
          <a:p>
            <a:pPr marL="57150" indent="0" algn="ctr">
              <a:buNone/>
            </a:pPr>
            <a:endParaRPr lang="en-US" sz="5400" b="1" dirty="0"/>
          </a:p>
          <a:p>
            <a:pPr lvl="1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6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FBC0E8-7412-46E2-AEF8-DF23084A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19" y="264933"/>
            <a:ext cx="8377826" cy="878092"/>
          </a:xfrm>
        </p:spPr>
        <p:txBody>
          <a:bodyPr/>
          <a:lstStyle/>
          <a:p>
            <a:pPr algn="ctr"/>
            <a:r>
              <a:rPr lang="en-US" sz="2400" dirty="0"/>
              <a:t>Completing Projects, Levels and Awards Online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952CA4-87CE-4A57-9201-D67FDE9FF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71" y="914400"/>
            <a:ext cx="8447374" cy="4754250"/>
          </a:xfrm>
        </p:spPr>
        <p:txBody>
          <a:bodyPr/>
          <a:lstStyle/>
          <a:p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Member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Complete a project</a:t>
            </a:r>
          </a:p>
          <a:p>
            <a:pPr lvl="2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Re-open project, complete </a:t>
            </a:r>
            <a:r>
              <a:rPr lang="en-US" sz="2000" u="sng" dirty="0">
                <a:solidFill>
                  <a:schemeClr val="bg1">
                    <a:lumMod val="50000"/>
                  </a:schemeClr>
                </a:solidFill>
              </a:rPr>
              <a:t>Assess Skills-After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Complete a </a:t>
            </a:r>
            <a:r>
              <a:rPr lang="en-US" sz="2400" u="sng" dirty="0">
                <a:solidFill>
                  <a:schemeClr val="bg1">
                    <a:lumMod val="50000"/>
                  </a:schemeClr>
                </a:solidFill>
              </a:rPr>
              <a:t>level</a:t>
            </a:r>
          </a:p>
          <a:p>
            <a:pPr lvl="2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Run the “Level Completion” task</a:t>
            </a:r>
          </a:p>
          <a:p>
            <a:pPr lvl="2"/>
            <a:r>
              <a:rPr lang="en-US" sz="2000" dirty="0"/>
              <a:t>Notify your VPE and base camp managers </a:t>
            </a:r>
            <a:br>
              <a:rPr lang="en-US" sz="2000" dirty="0"/>
            </a:br>
            <a:r>
              <a:rPr lang="en-US" sz="2000" dirty="0"/>
              <a:t>– Level completion </a:t>
            </a:r>
            <a:r>
              <a:rPr lang="en-US" sz="2000" u="sng" dirty="0"/>
              <a:t>must be approved </a:t>
            </a:r>
            <a:r>
              <a:rPr lang="en-US" sz="2000" dirty="0"/>
              <a:t>to </a:t>
            </a:r>
            <a:br>
              <a:rPr lang="en-US" sz="2000" dirty="0"/>
            </a:br>
            <a:r>
              <a:rPr lang="en-US" sz="2000" dirty="0"/>
              <a:t>   see details of projects in next level</a:t>
            </a:r>
          </a:p>
          <a:p>
            <a:r>
              <a:rPr lang="en-US" u="sng" dirty="0"/>
              <a:t>Base Camp Manager </a:t>
            </a:r>
            <a:r>
              <a:rPr lang="en-US" dirty="0"/>
              <a:t>(VPE, Pres or </a:t>
            </a:r>
            <a:r>
              <a:rPr lang="en-US" dirty="0" err="1"/>
              <a:t>Secy</a:t>
            </a:r>
            <a:r>
              <a:rPr lang="en-US" dirty="0"/>
              <a:t>)</a:t>
            </a:r>
          </a:p>
          <a:p>
            <a:pPr lvl="1"/>
            <a:r>
              <a:rPr lang="en-US" sz="2400" dirty="0"/>
              <a:t>Mark the member’s level as Approved</a:t>
            </a:r>
          </a:p>
          <a:p>
            <a:pPr lvl="1"/>
            <a:r>
              <a:rPr lang="en-US" sz="2400" dirty="0"/>
              <a:t>Member can now proceed to next level</a:t>
            </a:r>
          </a:p>
          <a:p>
            <a:pPr lvl="1"/>
            <a:endParaRPr lang="en-US" sz="2800" dirty="0"/>
          </a:p>
          <a:p>
            <a:pPr lvl="1"/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5968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6" y="762000"/>
            <a:ext cx="821472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867730"/>
            <a:ext cx="8211312" cy="447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EAE2B7-FC9E-4468-B645-46B77F9D53C7}"/>
              </a:ext>
            </a:extLst>
          </p:cNvPr>
          <p:cNvSpPr/>
          <p:nvPr/>
        </p:nvSpPr>
        <p:spPr>
          <a:xfrm>
            <a:off x="5943600" y="4572000"/>
            <a:ext cx="2735764" cy="6096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1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FBC0E8-7412-46E2-AEF8-DF23084A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19" y="152400"/>
            <a:ext cx="8377826" cy="878092"/>
          </a:xfrm>
        </p:spPr>
        <p:txBody>
          <a:bodyPr/>
          <a:lstStyle/>
          <a:p>
            <a:pPr algn="ctr"/>
            <a:r>
              <a:rPr lang="en-US" sz="2400" dirty="0"/>
              <a:t>Completing Projects, Levels and Awards Online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952CA4-87CE-4A57-9201-D67FDE9FF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447374" cy="5715000"/>
          </a:xfrm>
        </p:spPr>
        <p:txBody>
          <a:bodyPr/>
          <a:lstStyle/>
          <a:p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Member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Complete a project</a:t>
            </a:r>
          </a:p>
          <a:p>
            <a:pPr lvl="2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Re-open project, complete </a:t>
            </a:r>
            <a:r>
              <a:rPr lang="en-US" sz="2000" u="sng" dirty="0">
                <a:solidFill>
                  <a:schemeClr val="bg1">
                    <a:lumMod val="50000"/>
                  </a:schemeClr>
                </a:solidFill>
              </a:rPr>
              <a:t>Assess Skills-After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Complete a </a:t>
            </a:r>
            <a:r>
              <a:rPr lang="en-US" sz="2400" u="sng" dirty="0">
                <a:solidFill>
                  <a:schemeClr val="bg1">
                    <a:lumMod val="50000"/>
                  </a:schemeClr>
                </a:solidFill>
              </a:rPr>
              <a:t>level</a:t>
            </a:r>
          </a:p>
          <a:p>
            <a:pPr lvl="2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Run the “Level Completion” task</a:t>
            </a:r>
          </a:p>
          <a:p>
            <a:pPr lvl="2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Notify your VPE and base camp managers 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– Level completion </a:t>
            </a:r>
            <a:r>
              <a:rPr lang="en-US" sz="2000" u="sng" dirty="0">
                <a:solidFill>
                  <a:schemeClr val="bg1">
                    <a:lumMod val="50000"/>
                  </a:schemeClr>
                </a:solidFill>
              </a:rPr>
              <a:t>must be approved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to 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  see details of projects in next level</a:t>
            </a:r>
          </a:p>
          <a:p>
            <a:r>
              <a:rPr lang="en-US" u="sng" dirty="0">
                <a:solidFill>
                  <a:schemeClr val="bg1">
                    <a:lumMod val="50000"/>
                  </a:schemeClr>
                </a:solidFill>
              </a:rPr>
              <a:t>Base Camp Manager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(VPE, Pres or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Secy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Mark the member’s level as Approved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Member can now proceed to next level</a:t>
            </a:r>
          </a:p>
          <a:p>
            <a:r>
              <a:rPr lang="en-US" u="sng" dirty="0"/>
              <a:t>VPE</a:t>
            </a:r>
            <a:r>
              <a:rPr lang="en-US" dirty="0"/>
              <a:t> (or Any Officer)</a:t>
            </a:r>
          </a:p>
          <a:p>
            <a:pPr lvl="1"/>
            <a:r>
              <a:rPr lang="en-US" sz="2400" dirty="0"/>
              <a:t>Submit Level award in Club Central</a:t>
            </a:r>
          </a:p>
          <a:p>
            <a:pPr lvl="1"/>
            <a:endParaRPr lang="en-US" sz="2800" dirty="0"/>
          </a:p>
          <a:p>
            <a:pPr lvl="1"/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42197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A308-FA0C-44F2-9FB7-4F886C296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14400"/>
            <a:ext cx="8077200" cy="4724400"/>
          </a:xfrm>
        </p:spPr>
        <p:txBody>
          <a:bodyPr/>
          <a:lstStyle/>
          <a:p>
            <a:r>
              <a:rPr lang="en-US" sz="4400" dirty="0"/>
              <a:t>What Can YOU</a:t>
            </a:r>
            <a:br>
              <a:rPr lang="en-US" sz="4400" dirty="0"/>
            </a:br>
            <a:r>
              <a:rPr lang="en-US" sz="4400" dirty="0"/>
              <a:t>Do to Help?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016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A308-FA0C-44F2-9FB7-4F886C296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318" y="681037"/>
            <a:ext cx="6947674" cy="1143000"/>
          </a:xfrm>
        </p:spPr>
        <p:txBody>
          <a:bodyPr/>
          <a:lstStyle/>
          <a:p>
            <a:pPr algn="ctr"/>
            <a:r>
              <a:rPr lang="en-US" sz="4000" dirty="0"/>
              <a:t>Get Started on Pathways!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33E38-6995-455F-86F0-6FF6D2CB1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794" y="1824037"/>
            <a:ext cx="7223766" cy="325086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/>
              <a:t>Why?</a:t>
            </a:r>
          </a:p>
          <a:p>
            <a:pPr marL="0" indent="0" algn="ctr">
              <a:buNone/>
            </a:pPr>
            <a:r>
              <a:rPr lang="en-US" sz="4400" dirty="0"/>
              <a:t>Understand the Program</a:t>
            </a:r>
          </a:p>
          <a:p>
            <a:pPr marL="0" indent="0" algn="ctr">
              <a:buNone/>
            </a:pPr>
            <a:r>
              <a:rPr lang="en-US" sz="4400" dirty="0"/>
              <a:t>Set a Great Example!</a:t>
            </a:r>
          </a:p>
        </p:txBody>
      </p:sp>
    </p:spTree>
    <p:extLst>
      <p:ext uri="{BB962C8B-B14F-4D97-AF65-F5344CB8AC3E}">
        <p14:creationId xmlns:p14="http://schemas.microsoft.com/office/powerpoint/2010/main" val="90868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B56F-9FAB-41D3-B03B-47E5F9A09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38" y="1828805"/>
            <a:ext cx="7696200" cy="1143000"/>
          </a:xfrm>
        </p:spPr>
        <p:txBody>
          <a:bodyPr/>
          <a:lstStyle/>
          <a:p>
            <a:pPr algn="ctr"/>
            <a:r>
              <a:rPr lang="en-US" sz="4000" dirty="0"/>
              <a:t>Enter Pathways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B3818-5E14-4C6B-9F75-5C1EE15BD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80366"/>
            <a:ext cx="7772400" cy="1805277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Select a Path</a:t>
            </a:r>
          </a:p>
          <a:p>
            <a:pPr marL="0" indent="0" algn="ctr">
              <a:buNone/>
            </a:pPr>
            <a:r>
              <a:rPr lang="en-US" sz="4000" b="1" dirty="0"/>
              <a:t>Open Your First project</a:t>
            </a:r>
          </a:p>
        </p:txBody>
      </p:sp>
    </p:spTree>
    <p:extLst>
      <p:ext uri="{BB962C8B-B14F-4D97-AF65-F5344CB8AC3E}">
        <p14:creationId xmlns:p14="http://schemas.microsoft.com/office/powerpoint/2010/main" val="188617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524D-8585-4737-BA49-7A833A747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9FE49-DB6D-4B90-B534-D8182BEE65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B79DB-0E73-4032-91D5-64044FBC6E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A10055-64D2-423D-BD48-3B7D5D4428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36" r="31103" b="22989"/>
          <a:stretch/>
        </p:blipFill>
        <p:spPr>
          <a:xfrm>
            <a:off x="381000" y="502952"/>
            <a:ext cx="8458200" cy="61722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0D4579-E3DD-4183-B58B-029977FD45FF}"/>
              </a:ext>
            </a:extLst>
          </p:cNvPr>
          <p:cNvSpPr/>
          <p:nvPr/>
        </p:nvSpPr>
        <p:spPr>
          <a:xfrm>
            <a:off x="4572000" y="1905000"/>
            <a:ext cx="2285976" cy="563848"/>
          </a:xfrm>
          <a:prstGeom prst="round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6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B46FC-45A2-4496-8E53-99F7853E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FAB6C-FE85-4B26-A3E3-0AFF25054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A0D1A-CB84-418C-9001-39D4F185EB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42"/>
          <a:stretch/>
        </p:blipFill>
        <p:spPr>
          <a:xfrm>
            <a:off x="204119" y="563843"/>
            <a:ext cx="8658559" cy="606552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A3AE16-A56F-4787-B673-2B173DC02319}"/>
              </a:ext>
            </a:extLst>
          </p:cNvPr>
          <p:cNvSpPr/>
          <p:nvPr/>
        </p:nvSpPr>
        <p:spPr>
          <a:xfrm>
            <a:off x="3200400" y="5791165"/>
            <a:ext cx="2743200" cy="838200"/>
          </a:xfrm>
          <a:prstGeom prst="round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7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F9377-454C-43EE-BE56-191E06C90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A7077-D48C-46BE-9B41-178CE87E4F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16F65-72E1-4DBA-A05D-DC4907A353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D0A64-9976-4E1A-9D9E-904C893B0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13" y="548604"/>
            <a:ext cx="8796131" cy="61722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CBAD32F-A4CB-4151-B77C-80BF761E178C}"/>
              </a:ext>
            </a:extLst>
          </p:cNvPr>
          <p:cNvGrpSpPr/>
          <p:nvPr/>
        </p:nvGrpSpPr>
        <p:grpSpPr>
          <a:xfrm>
            <a:off x="4663439" y="3051142"/>
            <a:ext cx="2956576" cy="3486784"/>
            <a:chOff x="4663439" y="3051142"/>
            <a:chExt cx="2956576" cy="3486784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8CE611BA-52C8-40DA-A486-F1307428627F}"/>
                </a:ext>
              </a:extLst>
            </p:cNvPr>
            <p:cNvSpPr/>
            <p:nvPr/>
          </p:nvSpPr>
          <p:spPr>
            <a:xfrm>
              <a:off x="4663439" y="3051142"/>
              <a:ext cx="2194536" cy="2103097"/>
            </a:xfrm>
            <a:prstGeom prst="wedgeRoundRectCallout">
              <a:avLst>
                <a:gd name="adj1" fmla="val 38016"/>
                <a:gd name="adj2" fmla="val 84464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Select a </a:t>
              </a:r>
              <a:br>
                <a:rPr lang="en-US" sz="3200" b="1" dirty="0">
                  <a:solidFill>
                    <a:schemeClr val="tx1"/>
                  </a:solidFill>
                </a:rPr>
              </a:br>
              <a:r>
                <a:rPr lang="en-US" sz="3200" b="1" u="sng" dirty="0">
                  <a:solidFill>
                    <a:schemeClr val="tx1"/>
                  </a:solidFill>
                </a:rPr>
                <a:t>Printed</a:t>
              </a:r>
              <a:r>
                <a:rPr lang="en-US" sz="3200" b="1" dirty="0">
                  <a:solidFill>
                    <a:schemeClr val="tx1"/>
                  </a:solidFill>
                </a:rPr>
                <a:t> Path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F1E5186-6687-4BF6-AEB9-D511698A0300}"/>
                </a:ext>
              </a:extLst>
            </p:cNvPr>
            <p:cNvSpPr/>
            <p:nvPr/>
          </p:nvSpPr>
          <p:spPr>
            <a:xfrm>
              <a:off x="5852146" y="5943565"/>
              <a:ext cx="1767869" cy="594361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7CDC1D-4619-4858-9FF3-86B847801350}"/>
              </a:ext>
            </a:extLst>
          </p:cNvPr>
          <p:cNvGrpSpPr/>
          <p:nvPr/>
        </p:nvGrpSpPr>
        <p:grpSpPr>
          <a:xfrm>
            <a:off x="343641" y="3133014"/>
            <a:ext cx="2948213" cy="3404912"/>
            <a:chOff x="343641" y="3133014"/>
            <a:chExt cx="2948213" cy="340491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986F163-E499-410E-89CC-8CBC2986DF03}"/>
                </a:ext>
              </a:extLst>
            </p:cNvPr>
            <p:cNvSpPr/>
            <p:nvPr/>
          </p:nvSpPr>
          <p:spPr>
            <a:xfrm>
              <a:off x="1523985" y="5943565"/>
              <a:ext cx="1767869" cy="594361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23C1B549-3BD6-4D3A-BA24-AC4F5937B64C}"/>
                </a:ext>
              </a:extLst>
            </p:cNvPr>
            <p:cNvSpPr/>
            <p:nvPr/>
          </p:nvSpPr>
          <p:spPr>
            <a:xfrm>
              <a:off x="343641" y="3133014"/>
              <a:ext cx="2194536" cy="2103097"/>
            </a:xfrm>
            <a:prstGeom prst="wedgeRoundRectCallout">
              <a:avLst>
                <a:gd name="adj1" fmla="val 43170"/>
                <a:gd name="adj2" fmla="val 82222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Select an </a:t>
              </a:r>
              <a:br>
                <a:rPr lang="en-US" sz="3200" b="1" dirty="0">
                  <a:solidFill>
                    <a:schemeClr val="tx1"/>
                  </a:solidFill>
                </a:rPr>
              </a:br>
              <a:r>
                <a:rPr lang="en-US" sz="3200" b="1" u="sng" dirty="0">
                  <a:solidFill>
                    <a:schemeClr val="tx1"/>
                  </a:solidFill>
                </a:rPr>
                <a:t>Online</a:t>
              </a:r>
              <a:r>
                <a:rPr lang="en-US" sz="3200" b="1" dirty="0">
                  <a:solidFill>
                    <a:schemeClr val="tx1"/>
                  </a:solidFill>
                </a:rPr>
                <a:t> Path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889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 t="1293" r="2930" b="4805"/>
          <a:stretch/>
        </p:blipFill>
        <p:spPr bwMode="auto">
          <a:xfrm>
            <a:off x="1686040" y="468329"/>
            <a:ext cx="5771920" cy="589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25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071F4C-F2EE-4868-8B87-460BA07F1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513" y="563410"/>
            <a:ext cx="6135100" cy="620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2650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">
  <a:themeElements>
    <a:clrScheme name="Convention_2011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2441</TotalTime>
  <Words>249</Words>
  <Application>Microsoft Office PowerPoint</Application>
  <PresentationFormat>On-screen Show (4:3)</PresentationFormat>
  <Paragraphs>73</Paragraphs>
  <Slides>34</Slides>
  <Notes>6</Notes>
  <HiddenSlides>17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Black</vt:lpstr>
      <vt:lpstr>Calibri</vt:lpstr>
      <vt:lpstr>Webdings</vt:lpstr>
      <vt:lpstr>Wingdings</vt:lpstr>
      <vt:lpstr>ヒラギノ角ゴ Pro W3</vt:lpstr>
      <vt:lpstr>Powerpoint Template</vt:lpstr>
      <vt:lpstr>Pathways  Fast Start</vt:lpstr>
      <vt:lpstr>PowerPoint Presentation</vt:lpstr>
      <vt:lpstr>The Hardest Part of Any Project …</vt:lpstr>
      <vt:lpstr>Enter Pathways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Details on Any Path</vt:lpstr>
      <vt:lpstr>PowerPoint Presentation</vt:lpstr>
      <vt:lpstr>PowerPoint Presentation</vt:lpstr>
      <vt:lpstr>Open Your First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Completing  Projects,  Levels and  Awards  Online</vt:lpstr>
      <vt:lpstr>Completing Projects, Levels and Awards Online Who Does What?</vt:lpstr>
      <vt:lpstr>Reopen Project in Base Camp</vt:lpstr>
      <vt:lpstr>PowerPoint Presentation</vt:lpstr>
      <vt:lpstr>PowerPoint Presentation</vt:lpstr>
      <vt:lpstr>Completing Projects, Levels and Awards Online</vt:lpstr>
      <vt:lpstr>PowerPoint Presentation</vt:lpstr>
      <vt:lpstr>PowerPoint Presentation</vt:lpstr>
      <vt:lpstr>Completing Projects, Levels and Awards Online</vt:lpstr>
      <vt:lpstr>PowerPoint Presentation</vt:lpstr>
      <vt:lpstr>Completing Projects, Levels and Awards Online</vt:lpstr>
      <vt:lpstr>What Can YOU Do to Help?</vt:lpstr>
      <vt:lpstr>Get Started on Pathways!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Markl</dc:creator>
  <cp:lastModifiedBy>George</cp:lastModifiedBy>
  <cp:revision>57</cp:revision>
  <cp:lastPrinted>2017-11-02T01:29:43Z</cp:lastPrinted>
  <dcterms:created xsi:type="dcterms:W3CDTF">2017-09-04T22:12:46Z</dcterms:created>
  <dcterms:modified xsi:type="dcterms:W3CDTF">2017-11-03T19:47:52Z</dcterms:modified>
</cp:coreProperties>
</file>