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1" r:id="rId2"/>
    <p:sldId id="309" r:id="rId3"/>
    <p:sldId id="314" r:id="rId4"/>
    <p:sldId id="310" r:id="rId5"/>
    <p:sldId id="323" r:id="rId6"/>
    <p:sldId id="324" r:id="rId7"/>
    <p:sldId id="286" r:id="rId8"/>
    <p:sldId id="287" r:id="rId9"/>
    <p:sldId id="315" r:id="rId10"/>
    <p:sldId id="316" r:id="rId11"/>
    <p:sldId id="288" r:id="rId12"/>
    <p:sldId id="289" r:id="rId13"/>
    <p:sldId id="290" r:id="rId14"/>
    <p:sldId id="325" r:id="rId15"/>
    <p:sldId id="292" r:id="rId16"/>
    <p:sldId id="293" r:id="rId17"/>
    <p:sldId id="294" r:id="rId18"/>
    <p:sldId id="295" r:id="rId19"/>
    <p:sldId id="320" r:id="rId20"/>
    <p:sldId id="319" r:id="rId21"/>
    <p:sldId id="321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11" r:id="rId34"/>
    <p:sldId id="31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715" userDrawn="1">
          <p15:clr>
            <a:srgbClr val="A4A3A4"/>
          </p15:clr>
        </p15:guide>
        <p15:guide id="4" pos="5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A0"/>
    <a:srgbClr val="DCB33B"/>
    <a:srgbClr val="004062"/>
    <a:srgbClr val="FCEE9F"/>
    <a:srgbClr val="772432"/>
    <a:srgbClr val="063052"/>
    <a:srgbClr val="A91B25"/>
    <a:srgbClr val="004D86"/>
    <a:srgbClr val="622833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15" autoAdjust="0"/>
  </p:normalViewPr>
  <p:slideViewPr>
    <p:cSldViewPr snapToObjects="1" showGuides="1">
      <p:cViewPr>
        <p:scale>
          <a:sx n="75" d="100"/>
          <a:sy n="75" d="100"/>
        </p:scale>
        <p:origin x="1296" y="942"/>
      </p:cViewPr>
      <p:guideLst>
        <p:guide orient="horz" pos="4176"/>
        <p:guide pos="2880"/>
        <p:guide orient="horz" pos="3715"/>
        <p:guide pos="5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9B068-6844-46D9-BEB0-CF0BA5B07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839D5-2602-465B-8D8D-5CC0EFA39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B7D47FF-9070-4F05-874F-203C8577E26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592B5-678B-45B0-8927-74259CE0A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F1F91-49B8-4B00-A2F8-5696F1437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58E47FA-D72A-4ED3-8042-76B75C26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93C861E-751F-4FC9-8752-B6DC61F6657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488A59B-9D13-47B4-B34E-7EC5AB9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A59B-9D13-47B4-B34E-7EC5AB9B9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A14C64-D581-4535-8FB4-D2ADB8E662A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A3A3CD0-7D26-41A7-81C0-0F102BF812F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581D724-0EFE-492D-812D-6C12F563668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2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6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107410" y="1964410"/>
            <a:ext cx="2929180" cy="2929180"/>
          </a:xfrm>
          <a:prstGeom prst="ellipse">
            <a:avLst/>
          </a:prstGeom>
          <a:solidFill>
            <a:srgbClr val="06305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526252" y="1964410"/>
            <a:ext cx="2929180" cy="2929180"/>
          </a:xfrm>
          <a:prstGeom prst="ellipse">
            <a:avLst/>
          </a:prstGeom>
          <a:solidFill>
            <a:srgbClr val="A91B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5673767" y="1964410"/>
            <a:ext cx="2929180" cy="2929180"/>
          </a:xfrm>
          <a:prstGeom prst="ellipse">
            <a:avLst/>
          </a:prstGeom>
          <a:solidFill>
            <a:srgbClr val="7724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76442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57600" y="2606049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09341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3028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07683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27782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867981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747981" y="2244615"/>
            <a:ext cx="1787525" cy="2005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4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504410"/>
            <a:ext cx="7886700" cy="39178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smtClean="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81586" y="2322401"/>
            <a:ext cx="1580828" cy="2843940"/>
          </a:xfrm>
          <a:prstGeom prst="rect">
            <a:avLst/>
          </a:prstGeom>
          <a:solidFill>
            <a:srgbClr val="A91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5000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439905" y="2322401"/>
            <a:ext cx="1580828" cy="2843940"/>
          </a:xfrm>
          <a:prstGeom prst="rect">
            <a:avLst/>
          </a:prstGeom>
          <a:solidFill>
            <a:srgbClr val="004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83319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098224" y="2322401"/>
            <a:ext cx="1580828" cy="2843940"/>
          </a:xfrm>
          <a:prstGeom prst="rect">
            <a:avLst/>
          </a:prstGeom>
          <a:solidFill>
            <a:srgbClr val="06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241638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23267" y="2322401"/>
            <a:ext cx="1580828" cy="2843940"/>
          </a:xfrm>
          <a:prstGeom prst="rect">
            <a:avLst/>
          </a:prstGeom>
          <a:solidFill>
            <a:srgbClr val="62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6668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017" y="2322401"/>
            <a:ext cx="1580828" cy="284394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443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8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66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33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77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750E26"/>
          </a:solidFill>
          <a:ln>
            <a:solidFill>
              <a:srgbClr val="750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B7C4C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7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FCEE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3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00493" y="0"/>
            <a:ext cx="1743507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732037" y="1744381"/>
            <a:ext cx="2549810" cy="3330466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Place headshot image</a:t>
            </a:r>
            <a:b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over entire boxed area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109" y="2431533"/>
            <a:ext cx="4311650" cy="2643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2pPr>
            <a:lvl3pPr marL="6858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3pPr>
            <a:lvl4pPr marL="10287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bio/background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2346" y="1744327"/>
            <a:ext cx="4316413" cy="479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5370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824037"/>
            <a:ext cx="7772400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No more than 6 items</a:t>
            </a:r>
          </a:p>
        </p:txBody>
      </p:sp>
    </p:spTree>
    <p:extLst>
      <p:ext uri="{BB962C8B-B14F-4D97-AF65-F5344CB8AC3E}">
        <p14:creationId xmlns:p14="http://schemas.microsoft.com/office/powerpoint/2010/main" val="8498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68708"/>
            <a:ext cx="9144000" cy="11430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Audience Survey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76426" y="2514610"/>
            <a:ext cx="5191933" cy="26395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 sz="2800">
                <a:solidFill>
                  <a:schemeClr val="bg1"/>
                </a:solidFill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r>
              <a:rPr lang="en-US" dirty="0"/>
              <a:t>Ask the audience a question related to real world challenges.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/>
            </a:pPr>
            <a:r>
              <a:rPr lang="en-US" dirty="0"/>
              <a:t>Example: How many of you are nervous when you speak?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72" y="2604793"/>
            <a:ext cx="1972745" cy="18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88917" y="0"/>
            <a:ext cx="1755648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8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4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1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4"/>
            <a:ext cx="1764792" cy="6265729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26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28602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37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14"/>
            <a:ext cx="4585757" cy="3886185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85757" y="2057414"/>
            <a:ext cx="4585757" cy="3886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784" y="2057415"/>
            <a:ext cx="4233338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563" y="2057415"/>
            <a:ext cx="4236509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19510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4" r:id="rId3"/>
    <p:sldLayoutId id="2147483671" r:id="rId4"/>
    <p:sldLayoutId id="2147483662" r:id="rId5"/>
    <p:sldLayoutId id="2147483653" r:id="rId6"/>
    <p:sldLayoutId id="2147483676" r:id="rId7"/>
    <p:sldLayoutId id="2147483670" r:id="rId8"/>
    <p:sldLayoutId id="2147483654" r:id="rId9"/>
    <p:sldLayoutId id="2147483661" r:id="rId10"/>
    <p:sldLayoutId id="2147483677" r:id="rId11"/>
    <p:sldLayoutId id="2147483678" r:id="rId12"/>
    <p:sldLayoutId id="2147483658" r:id="rId13"/>
    <p:sldLayoutId id="2147483673" r:id="rId14"/>
    <p:sldLayoutId id="2147483668" r:id="rId15"/>
    <p:sldLayoutId id="2147483675" r:id="rId16"/>
    <p:sldLayoutId id="2147483669" r:id="rId17"/>
    <p:sldLayoutId id="2147483655" r:id="rId18"/>
    <p:sldLayoutId id="2147483667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dmarshal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athways%20Paths%20and%20Projects%20Catalog%20V2.1.pdf" TargetMode="External"/><Relationship Id="rId2" Type="http://schemas.openxmlformats.org/officeDocument/2006/relationships/hyperlink" Target="http://www.d57tm.org/pathways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C21630-C2CF-425F-9F24-2F868E20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Pathways </a:t>
            </a:r>
            <a:br>
              <a:rPr lang="en-US" sz="5400" dirty="0"/>
            </a:br>
            <a:r>
              <a:rPr lang="en-US" sz="5400" i="1" dirty="0"/>
              <a:t>Fast</a:t>
            </a:r>
            <a:r>
              <a:rPr lang="en-US" sz="5400" dirty="0"/>
              <a:t> Start</a:t>
            </a:r>
            <a:endParaRPr lang="en-US" sz="6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81C61-BF4B-4503-A522-06564B49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George Marshall</a:t>
            </a:r>
          </a:p>
          <a:p>
            <a:pPr marL="0" indent="0">
              <a:buNone/>
            </a:pPr>
            <a:r>
              <a:rPr lang="en-US" dirty="0"/>
              <a:t>D57 Chief Pathways Guide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gdmarshall@gmail.com</a:t>
            </a:r>
            <a:br>
              <a:rPr lang="en-US" dirty="0"/>
            </a:br>
            <a:r>
              <a:rPr lang="en-US" dirty="0"/>
              <a:t>D57 Fall Conference</a:t>
            </a:r>
            <a:br>
              <a:rPr lang="en-US" dirty="0"/>
            </a:br>
            <a:r>
              <a:rPr lang="en-US" sz="2400" dirty="0"/>
              <a:t>11/4/2017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81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45DBF-67E7-4ECD-A681-7BFEAC42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676275"/>
            <a:ext cx="69627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4400"/>
          <a:stretch/>
        </p:blipFill>
        <p:spPr bwMode="auto">
          <a:xfrm>
            <a:off x="892733" y="668325"/>
            <a:ext cx="7347030" cy="58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15D1-85A0-4BD5-99B1-EFF907B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1143000"/>
          </a:xfrm>
        </p:spPr>
        <p:txBody>
          <a:bodyPr/>
          <a:lstStyle/>
          <a:p>
            <a:pPr algn="ctr"/>
            <a:r>
              <a:rPr lang="en-US" sz="3600" dirty="0"/>
              <a:t>For More Details on Any Path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2D9CE-FEA4-4E87-8F13-B3E16795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57400"/>
            <a:ext cx="8229600" cy="2819400"/>
          </a:xfrm>
        </p:spPr>
        <p:txBody>
          <a:bodyPr/>
          <a:lstStyle/>
          <a:p>
            <a:r>
              <a:rPr lang="en-US" sz="3500" dirty="0"/>
              <a:t>Pathways area on the D57 website: </a:t>
            </a:r>
          </a:p>
          <a:p>
            <a:pPr marL="457200" lvl="1" indent="0">
              <a:buNone/>
            </a:pPr>
            <a:r>
              <a:rPr lang="en-US" sz="3100" dirty="0">
                <a:hlinkClick r:id="rId2"/>
              </a:rPr>
              <a:t>www.d57tm.org/pathways/</a:t>
            </a:r>
            <a:endParaRPr lang="en-US" sz="3100" dirty="0"/>
          </a:p>
          <a:p>
            <a:r>
              <a:rPr lang="en-US" sz="3600" dirty="0"/>
              <a:t>Get the D57 catalog file (pdf):</a:t>
            </a:r>
          </a:p>
          <a:p>
            <a:pPr lvl="1"/>
            <a:r>
              <a:rPr lang="en-US" sz="3200" dirty="0"/>
              <a:t>“</a:t>
            </a:r>
            <a:r>
              <a:rPr lang="en-US" sz="3200" dirty="0">
                <a:hlinkClick r:id="rId3" action="ppaction://hlinkfile"/>
              </a:rPr>
              <a:t>Pathways Path and Projects Catalog</a:t>
            </a:r>
            <a:r>
              <a:rPr lang="en-US" sz="3200" dirty="0"/>
              <a:t>”</a:t>
            </a:r>
          </a:p>
          <a:p>
            <a:pPr lvl="1"/>
            <a:r>
              <a:rPr lang="en-US" sz="3200" dirty="0"/>
              <a:t>Has summary of every project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71610"/>
            <a:ext cx="8991600" cy="29717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Enter Pathways</a:t>
            </a:r>
            <a:br>
              <a:rPr lang="en-US" sz="4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Select a Path</a:t>
            </a:r>
            <a:br>
              <a:rPr lang="en-US" sz="4000" dirty="0"/>
            </a:br>
            <a:r>
              <a:rPr lang="en-US" sz="4000" dirty="0"/>
              <a:t>Open Your First Project</a:t>
            </a:r>
          </a:p>
        </p:txBody>
      </p:sp>
    </p:spTree>
    <p:extLst>
      <p:ext uri="{BB962C8B-B14F-4D97-AF65-F5344CB8AC3E}">
        <p14:creationId xmlns:p14="http://schemas.microsoft.com/office/powerpoint/2010/main" val="250521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696D-2519-4290-B34F-2CFE470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C3FB-E13D-47C7-BB75-C66559E8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43D3B-05ED-47BC-A5CE-745F0C91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838"/>
            <a:ext cx="9144000" cy="62149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AFE12F-31F2-4531-A449-623D8861ABD9}"/>
              </a:ext>
            </a:extLst>
          </p:cNvPr>
          <p:cNvSpPr/>
          <p:nvPr/>
        </p:nvSpPr>
        <p:spPr>
          <a:xfrm>
            <a:off x="3383293" y="3154683"/>
            <a:ext cx="2468853" cy="54863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BD8BF9-320E-44E7-8620-307FE6879BBB}"/>
              </a:ext>
            </a:extLst>
          </p:cNvPr>
          <p:cNvSpPr/>
          <p:nvPr/>
        </p:nvSpPr>
        <p:spPr>
          <a:xfrm>
            <a:off x="3383293" y="5938983"/>
            <a:ext cx="2468853" cy="54863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01EF-72CC-4C07-8CF4-33D79103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084F-5A22-4B26-9E0E-DA5BE3B2A7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A962-0192-47A4-8FA7-815AEB67C1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636C8-1020-4291-93FC-83A86210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t="10000" r="6325" b="14444"/>
          <a:stretch/>
        </p:blipFill>
        <p:spPr>
          <a:xfrm>
            <a:off x="201706" y="609600"/>
            <a:ext cx="8713694" cy="5486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C71D2C-BC0D-43E6-928D-93C8CA5E73D1}"/>
              </a:ext>
            </a:extLst>
          </p:cNvPr>
          <p:cNvSpPr/>
          <p:nvPr/>
        </p:nvSpPr>
        <p:spPr>
          <a:xfrm>
            <a:off x="2346992" y="4421981"/>
            <a:ext cx="1584935" cy="1676400"/>
          </a:xfrm>
          <a:prstGeom prst="roundRect">
            <a:avLst>
              <a:gd name="adj" fmla="val 118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D21C-F886-44AE-93E8-3CCDAD64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D948-D657-4F10-B607-0B0D48D5B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1EC3-FDCC-4F69-AB34-62089C855E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07A4E-4FD7-4DA6-9B68-FB628B186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2"/>
          <a:stretch/>
        </p:blipFill>
        <p:spPr>
          <a:xfrm>
            <a:off x="473878" y="482600"/>
            <a:ext cx="8276422" cy="533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F9A212-ABE6-4229-9AC2-090CBED429B9}"/>
              </a:ext>
            </a:extLst>
          </p:cNvPr>
          <p:cNvSpPr/>
          <p:nvPr/>
        </p:nvSpPr>
        <p:spPr>
          <a:xfrm>
            <a:off x="1005879" y="4434828"/>
            <a:ext cx="7040803" cy="64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95E175-8B3E-461C-A755-362781F0E8D0}"/>
              </a:ext>
            </a:extLst>
          </p:cNvPr>
          <p:cNvSpPr/>
          <p:nvPr/>
        </p:nvSpPr>
        <p:spPr>
          <a:xfrm>
            <a:off x="1188757" y="5074902"/>
            <a:ext cx="2194536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53003 -0.00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D6A2-6A9C-41B6-B8CF-B1B5CAEB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F997-5EE6-4EB9-AA3C-1F377E186C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D5C36-FCA4-4855-A03A-D6E67ED773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EDEE3-AB33-4CE8-9284-CBE6E56C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2"/>
          <a:stretch/>
        </p:blipFill>
        <p:spPr>
          <a:xfrm>
            <a:off x="381000" y="473542"/>
            <a:ext cx="8462178" cy="545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0E0E6-4D81-4BC4-8C56-85F42A16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00" y="2514610"/>
            <a:ext cx="1406660" cy="3101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C17EB-1118-431F-96BE-0007F2657404}"/>
              </a:ext>
            </a:extLst>
          </p:cNvPr>
          <p:cNvSpPr/>
          <p:nvPr/>
        </p:nvSpPr>
        <p:spPr>
          <a:xfrm>
            <a:off x="6766536" y="2423171"/>
            <a:ext cx="1525091" cy="4571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414634-04F4-4EBD-9440-A2841860E20F}"/>
              </a:ext>
            </a:extLst>
          </p:cNvPr>
          <p:cNvSpPr/>
          <p:nvPr/>
        </p:nvSpPr>
        <p:spPr>
          <a:xfrm>
            <a:off x="2834659" y="2423171"/>
            <a:ext cx="3855677" cy="731512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B85A-5216-4ACF-A908-88F0DFD3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B5A7-DD86-4D80-8B98-9791F773C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0F480-DC47-4596-BF89-5C6699BBD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95934-B615-40FE-87E8-EF8881CD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6" y="295741"/>
            <a:ext cx="8686023" cy="59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53D7-6E2E-46E3-AE8A-81874F28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17209"/>
            <a:ext cx="7696200" cy="1165889"/>
          </a:xfrm>
        </p:spPr>
        <p:txBody>
          <a:bodyPr/>
          <a:lstStyle/>
          <a:p>
            <a:pPr algn="ctr"/>
            <a:r>
              <a:rPr lang="en-US" dirty="0"/>
              <a:t>Download this Presentation</a:t>
            </a:r>
            <a:br>
              <a:rPr lang="en-US" dirty="0"/>
            </a:br>
            <a:r>
              <a:rPr lang="en-US" u="sng" dirty="0">
                <a:solidFill>
                  <a:srgbClr val="0070C0"/>
                </a:solidFill>
              </a:rPr>
              <a:t>d57tm.org/pathways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3E29B-968C-493A-ABB1-86BE486A3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206" y="2037364"/>
            <a:ext cx="6717587" cy="45005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1E7606-FA4C-4DCD-AC64-91A6DC45D090}"/>
              </a:ext>
            </a:extLst>
          </p:cNvPr>
          <p:cNvSpPr/>
          <p:nvPr/>
        </p:nvSpPr>
        <p:spPr>
          <a:xfrm>
            <a:off x="457245" y="3520729"/>
            <a:ext cx="8320949" cy="10058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EB50E-B201-4D47-B83F-94F888BE7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FE68-69D5-4D09-99D8-812676116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44B7E-7052-4E9B-A3F6-856BA862CDCE}"/>
              </a:ext>
            </a:extLst>
          </p:cNvPr>
          <p:cNvSpPr/>
          <p:nvPr/>
        </p:nvSpPr>
        <p:spPr>
          <a:xfrm>
            <a:off x="-182828" y="-45682"/>
            <a:ext cx="9509656" cy="7132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18" y="681037"/>
            <a:ext cx="6947674" cy="1143000"/>
          </a:xfrm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3E38-6995-455F-86F0-6FF6D2CB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94" y="1824038"/>
            <a:ext cx="7223766" cy="206215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Let’s Get Started </a:t>
            </a:r>
            <a:br>
              <a:rPr lang="en-US" sz="6000" b="1" dirty="0"/>
            </a:br>
            <a:r>
              <a:rPr lang="en-US" sz="6000" b="1" dirty="0"/>
              <a:t>on Pathways!</a:t>
            </a:r>
          </a:p>
        </p:txBody>
      </p:sp>
    </p:spTree>
    <p:extLst>
      <p:ext uri="{BB962C8B-B14F-4D97-AF65-F5344CB8AC3E}">
        <p14:creationId xmlns:p14="http://schemas.microsoft.com/office/powerpoint/2010/main" val="30295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F25-0022-4BED-B892-A977F07F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802C-7482-4816-BDBA-71CC4EC2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CB9FF-ED9D-4C28-9D16-CB296F399C11}"/>
              </a:ext>
            </a:extLst>
          </p:cNvPr>
          <p:cNvSpPr/>
          <p:nvPr/>
        </p:nvSpPr>
        <p:spPr>
          <a:xfrm>
            <a:off x="-274267" y="-137121"/>
            <a:ext cx="9509656" cy="72236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4724400"/>
          </a:xfrm>
        </p:spPr>
        <p:txBody>
          <a:bodyPr/>
          <a:lstStyle/>
          <a:p>
            <a:r>
              <a:rPr lang="en-US" sz="4400" dirty="0"/>
              <a:t>Completing </a:t>
            </a:r>
            <a:br>
              <a:rPr lang="en-US" sz="4400" dirty="0"/>
            </a:br>
            <a:r>
              <a:rPr lang="en-US" sz="4400" dirty="0"/>
              <a:t>Projects, </a:t>
            </a:r>
            <a:br>
              <a:rPr lang="en-US" sz="4400" dirty="0"/>
            </a:br>
            <a:r>
              <a:rPr lang="en-US" sz="4400" dirty="0"/>
              <a:t>Levels and </a:t>
            </a:r>
            <a:br>
              <a:rPr lang="en-US" sz="4400" dirty="0"/>
            </a:br>
            <a:r>
              <a:rPr lang="en-US" sz="4400" dirty="0"/>
              <a:t>Awards </a:t>
            </a:r>
            <a:br>
              <a:rPr lang="en-US" sz="4400" dirty="0"/>
            </a:br>
            <a:r>
              <a:rPr lang="en-US" sz="4400" dirty="0"/>
              <a:t>Online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342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  <a:br>
              <a:rPr lang="en-US" sz="2400" dirty="0"/>
            </a:br>
            <a:r>
              <a:rPr lang="en-US" sz="2400" dirty="0"/>
              <a:t>Who Does What?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r>
              <a:rPr lang="en-US" u="sng" dirty="0"/>
              <a:t>Member</a:t>
            </a:r>
          </a:p>
          <a:p>
            <a:pPr lvl="1"/>
            <a:r>
              <a:rPr lang="en-US" sz="2400" dirty="0"/>
              <a:t>Complete a project - give the speech</a:t>
            </a:r>
          </a:p>
          <a:p>
            <a:pPr lvl="2"/>
            <a:r>
              <a:rPr lang="en-US" sz="2000" dirty="0"/>
              <a:t>Then re-open project, complete </a:t>
            </a:r>
            <a:r>
              <a:rPr lang="en-US" sz="2000" u="sng" dirty="0"/>
              <a:t>Assess Skills-After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2136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BB30-6AC4-411B-A799-578AAAECF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E6945-F1E4-4E8B-A7F1-81226EA94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D9205-885C-4EA2-9D2D-D97C3239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89"/>
            <a:ext cx="9144000" cy="6318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0018E-43CD-402A-8C06-4FE185AE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 Project in Base Camp</a:t>
            </a:r>
          </a:p>
        </p:txBody>
      </p:sp>
    </p:spTree>
    <p:extLst>
      <p:ext uri="{BB962C8B-B14F-4D97-AF65-F5344CB8AC3E}">
        <p14:creationId xmlns:p14="http://schemas.microsoft.com/office/powerpoint/2010/main" val="16056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4C5B-B867-413D-A592-60070226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77F-98A5-486F-9A5F-080BAEA08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460AE-1830-450F-9350-FA384E629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3309B-0CDE-4B1D-AE80-64A840D6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12"/>
            <a:ext cx="9144000" cy="6318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BEEEDB-1F7F-4724-9F1C-185873426FB9}"/>
              </a:ext>
            </a:extLst>
          </p:cNvPr>
          <p:cNvSpPr/>
          <p:nvPr/>
        </p:nvSpPr>
        <p:spPr>
          <a:xfrm>
            <a:off x="2390775" y="5934075"/>
            <a:ext cx="3276600" cy="609600"/>
          </a:xfrm>
          <a:prstGeom prst="roundRect">
            <a:avLst/>
          </a:prstGeom>
          <a:noFill/>
          <a:ln w="4762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0A49-ABCB-426F-9792-CD01D82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00FF-89B1-4298-A6A4-2FDB87D816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A3D2-8189-4118-91DB-60538F556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9BB7D-4CB7-44C7-BA7F-12FE0597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5700"/>
            <a:ext cx="9525001" cy="6581366"/>
          </a:xfrm>
          <a:prstGeom prst="rect">
            <a:avLst/>
          </a:prstGeom>
        </p:spPr>
      </p:pic>
      <p:sp>
        <p:nvSpPr>
          <p:cNvPr id="6" name="AutoShape 2" descr="Image result for windows icons hand">
            <a:extLst>
              <a:ext uri="{FF2B5EF4-FFF2-40B4-BE49-F238E27FC236}">
                <a16:creationId xmlns:a16="http://schemas.microsoft.com/office/drawing/2014/main" id="{EF74F8BC-FB67-4F64-94A2-F1854742F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89300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indows icons hand">
            <a:extLst>
              <a:ext uri="{FF2B5EF4-FFF2-40B4-BE49-F238E27FC236}">
                <a16:creationId xmlns:a16="http://schemas.microsoft.com/office/drawing/2014/main" id="{3DCD47E3-F86E-4014-AE10-E93B3D05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77190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4011A-8E96-444A-A5EE-7A9D3E691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75" y="3163887"/>
            <a:ext cx="11620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2"/>
            <a:r>
              <a:rPr lang="en-US" sz="2000" dirty="0"/>
              <a:t>No approval needed</a:t>
            </a:r>
          </a:p>
          <a:p>
            <a:pPr lvl="1"/>
            <a:r>
              <a:rPr lang="en-US" sz="2400" dirty="0"/>
              <a:t>Complete a </a:t>
            </a:r>
            <a:r>
              <a:rPr lang="en-US" sz="2400" u="sng" dirty="0"/>
              <a:t>level</a:t>
            </a:r>
          </a:p>
          <a:p>
            <a:pPr lvl="2"/>
            <a:r>
              <a:rPr lang="en-US" sz="2000" dirty="0"/>
              <a:t>Run the “Level Completion” task in your path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0686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663A-1A31-4D5A-9243-F0927AC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E0A9-AB1F-40F7-A9BE-65A377A2C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3C173-D3D7-4A50-B2E4-0DF7AF14B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9549F-478F-42C1-BD63-CF9112D4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428"/>
            <a:ext cx="9144000" cy="52251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795A7B-F834-4A1E-86EB-81AE575CE5A9}"/>
              </a:ext>
            </a:extLst>
          </p:cNvPr>
          <p:cNvSpPr/>
          <p:nvPr/>
        </p:nvSpPr>
        <p:spPr>
          <a:xfrm>
            <a:off x="2495549" y="2533649"/>
            <a:ext cx="752475" cy="265747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421D6-24F9-4E0D-B636-036ED98808F4}"/>
              </a:ext>
            </a:extLst>
          </p:cNvPr>
          <p:cNvSpPr/>
          <p:nvPr/>
        </p:nvSpPr>
        <p:spPr>
          <a:xfrm>
            <a:off x="2486025" y="5334000"/>
            <a:ext cx="6477000" cy="71596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2F9F-C1DC-481B-B3D1-64CAC9D0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489931"/>
            <a:ext cx="8991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5FEC-2F51-4A94-8EC5-A43E49E7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480531"/>
            <a:ext cx="3962400" cy="4144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0BE97-7D62-474A-9FD1-BD15C0E2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480531"/>
            <a:ext cx="43434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02330-330D-4CC5-99B5-EE576E7B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64"/>
            <a:ext cx="9144000" cy="55401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83D3FD-40FC-45E6-A658-0482730A73B5}"/>
              </a:ext>
            </a:extLst>
          </p:cNvPr>
          <p:cNvSpPr/>
          <p:nvPr/>
        </p:nvSpPr>
        <p:spPr>
          <a:xfrm>
            <a:off x="7048499" y="5195156"/>
            <a:ext cx="1914525" cy="71596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570DB-1D6C-466D-994B-40F6F6DA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5" y="681037"/>
            <a:ext cx="83057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Hardest Part of Any Project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ED285-31E9-4452-A47E-50ED0AFF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30" y="2240293"/>
            <a:ext cx="7772400" cy="2519353"/>
          </a:xfrm>
        </p:spPr>
        <p:txBody>
          <a:bodyPr/>
          <a:lstStyle/>
          <a:p>
            <a:pPr marL="57150" indent="0" algn="ctr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sz="7200" b="1" dirty="0"/>
              <a:t>Getting Started!</a:t>
            </a:r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264933"/>
            <a:ext cx="8377826" cy="878092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14400"/>
            <a:ext cx="8447374" cy="475425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level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Run the “Level Completion” task</a:t>
            </a:r>
          </a:p>
          <a:p>
            <a:pPr lvl="2"/>
            <a:r>
              <a:rPr lang="en-US" sz="2000" dirty="0"/>
              <a:t>Notify your VPE and base camp managers </a:t>
            </a:r>
            <a:br>
              <a:rPr lang="en-US" sz="2000" dirty="0"/>
            </a:br>
            <a:r>
              <a:rPr lang="en-US" sz="2000" dirty="0"/>
              <a:t>– Level completion </a:t>
            </a:r>
            <a:r>
              <a:rPr lang="en-US" sz="2000" u="sng" dirty="0"/>
              <a:t>must be approved </a:t>
            </a:r>
            <a:r>
              <a:rPr lang="en-US" sz="2000" dirty="0"/>
              <a:t>to </a:t>
            </a:r>
            <a:br>
              <a:rPr lang="en-US" sz="2000" dirty="0"/>
            </a:br>
            <a:r>
              <a:rPr lang="en-US" sz="2000" dirty="0"/>
              <a:t>   see details of projects in next level</a:t>
            </a:r>
          </a:p>
          <a:p>
            <a:r>
              <a:rPr lang="en-US" u="sng" dirty="0"/>
              <a:t>Base Camp Manager </a:t>
            </a:r>
            <a:r>
              <a:rPr lang="en-US" dirty="0"/>
              <a:t>(VPE, Pres or </a:t>
            </a:r>
            <a:r>
              <a:rPr lang="en-US" dirty="0" err="1"/>
              <a:t>Secy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Mark the member’s level as Approved</a:t>
            </a:r>
          </a:p>
          <a:p>
            <a:pPr lvl="1"/>
            <a:r>
              <a:rPr lang="en-US" sz="2400" dirty="0"/>
              <a:t>Member can now proceed to next level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5968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6" y="762000"/>
            <a:ext cx="821472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867730"/>
            <a:ext cx="8211312" cy="44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EAE2B7-FC9E-4468-B645-46B77F9D53C7}"/>
              </a:ext>
            </a:extLst>
          </p:cNvPr>
          <p:cNvSpPr/>
          <p:nvPr/>
        </p:nvSpPr>
        <p:spPr>
          <a:xfrm>
            <a:off x="5943600" y="4572000"/>
            <a:ext cx="2735764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152400"/>
            <a:ext cx="8377826" cy="878092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447374" cy="571500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level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Run the “Level Completion” task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Notify your VPE and base camp managers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– Level completion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must be approved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see details of projects in next level</a:t>
            </a:r>
          </a:p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Base Camp Manager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(VPE, Pres 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Secy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Mark the member’s level as Approved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Member can now proceed to next level</a:t>
            </a:r>
          </a:p>
          <a:p>
            <a:r>
              <a:rPr lang="en-US" u="sng" dirty="0"/>
              <a:t>VPE</a:t>
            </a:r>
            <a:r>
              <a:rPr lang="en-US" dirty="0"/>
              <a:t> (or Any Officer)</a:t>
            </a:r>
          </a:p>
          <a:p>
            <a:pPr lvl="1"/>
            <a:r>
              <a:rPr lang="en-US" sz="2400" dirty="0"/>
              <a:t>Submit Level award in Club Central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4219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4724400"/>
          </a:xfrm>
        </p:spPr>
        <p:txBody>
          <a:bodyPr/>
          <a:lstStyle/>
          <a:p>
            <a:r>
              <a:rPr lang="en-US" sz="4400" dirty="0"/>
              <a:t>What Can YOU</a:t>
            </a:r>
            <a:br>
              <a:rPr lang="en-US" sz="4400" dirty="0"/>
            </a:br>
            <a:r>
              <a:rPr lang="en-US" sz="4400" dirty="0"/>
              <a:t>Do to Help?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1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18" y="681037"/>
            <a:ext cx="6947674" cy="1143000"/>
          </a:xfrm>
        </p:spPr>
        <p:txBody>
          <a:bodyPr/>
          <a:lstStyle/>
          <a:p>
            <a:pPr algn="ctr"/>
            <a:r>
              <a:rPr lang="en-US" sz="4000" dirty="0"/>
              <a:t>Get Started on Pathways!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3E38-6995-455F-86F0-6FF6D2CB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94" y="1824037"/>
            <a:ext cx="7223766" cy="325086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Why?</a:t>
            </a:r>
          </a:p>
          <a:p>
            <a:pPr marL="0" indent="0" algn="ctr">
              <a:buNone/>
            </a:pPr>
            <a:r>
              <a:rPr lang="en-US" sz="4400" dirty="0"/>
              <a:t>Understand the Program</a:t>
            </a:r>
          </a:p>
          <a:p>
            <a:pPr marL="0" indent="0" algn="ctr">
              <a:buNone/>
            </a:pPr>
            <a:r>
              <a:rPr lang="en-US" sz="4400" dirty="0"/>
              <a:t>Set a Great Example!</a:t>
            </a:r>
          </a:p>
        </p:txBody>
      </p:sp>
    </p:spTree>
    <p:extLst>
      <p:ext uri="{BB962C8B-B14F-4D97-AF65-F5344CB8AC3E}">
        <p14:creationId xmlns:p14="http://schemas.microsoft.com/office/powerpoint/2010/main" val="9086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38" y="1828805"/>
            <a:ext cx="7696200" cy="1143000"/>
          </a:xfrm>
        </p:spPr>
        <p:txBody>
          <a:bodyPr/>
          <a:lstStyle/>
          <a:p>
            <a:pPr algn="ctr"/>
            <a:r>
              <a:rPr lang="en-US" sz="4000" dirty="0"/>
              <a:t>Enter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3818-5E14-4C6B-9F75-5C1EE15B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80366"/>
            <a:ext cx="7772400" cy="180527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Select a Path</a:t>
            </a:r>
          </a:p>
          <a:p>
            <a:pPr marL="0" indent="0" algn="ctr">
              <a:buNone/>
            </a:pPr>
            <a:r>
              <a:rPr lang="en-US" sz="4000" b="1" dirty="0"/>
              <a:t>Open Your First project</a:t>
            </a:r>
          </a:p>
        </p:txBody>
      </p:sp>
    </p:spTree>
    <p:extLst>
      <p:ext uri="{BB962C8B-B14F-4D97-AF65-F5344CB8AC3E}">
        <p14:creationId xmlns:p14="http://schemas.microsoft.com/office/powerpoint/2010/main" val="18861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4374-12E8-4662-BA62-6054CB5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83D0-F5EA-40A8-B901-6E5532D86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6D122-2C00-410C-935A-20850FE32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6B873-D43E-4AEA-9F34-FA6EC803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473"/>
            <a:ext cx="9144000" cy="561505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05CBED-1CAD-41FD-8FAA-8AFA3DADC1A5}"/>
              </a:ext>
            </a:extLst>
          </p:cNvPr>
          <p:cNvSpPr/>
          <p:nvPr/>
        </p:nvSpPr>
        <p:spPr>
          <a:xfrm>
            <a:off x="7132291" y="2186923"/>
            <a:ext cx="1920219" cy="602003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90F1-E6B6-440A-A223-226962D5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A8C2-F1F9-42F1-9241-C98D70AA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D7CCF-16FE-4FC7-B707-AD10623E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838"/>
            <a:ext cx="9144000" cy="62149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75C46-7B9F-4DF1-8A9E-0A636E3ED52B}"/>
              </a:ext>
            </a:extLst>
          </p:cNvPr>
          <p:cNvSpPr/>
          <p:nvPr/>
        </p:nvSpPr>
        <p:spPr>
          <a:xfrm>
            <a:off x="182927" y="5791165"/>
            <a:ext cx="2834609" cy="838200"/>
          </a:xfrm>
          <a:prstGeom prst="roundRect">
            <a:avLst/>
          </a:prstGeom>
          <a:noFill/>
          <a:ln w="44450">
            <a:gradFill flip="none" rotWithShape="1">
              <a:gsLst>
                <a:gs pos="0">
                  <a:srgbClr val="DCB33B"/>
                </a:gs>
                <a:gs pos="100000">
                  <a:schemeClr val="tx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9377-454C-43EE-BE56-191E06C9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7077-D48C-46BE-9B41-178CE87E4F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16F65-72E1-4DBA-A05D-DC4907A353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D0A64-9976-4E1A-9D9E-904C893B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3" y="548604"/>
            <a:ext cx="8796131" cy="6172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BAD32F-A4CB-4151-B77C-80BF761E178C}"/>
              </a:ext>
            </a:extLst>
          </p:cNvPr>
          <p:cNvGrpSpPr/>
          <p:nvPr/>
        </p:nvGrpSpPr>
        <p:grpSpPr>
          <a:xfrm>
            <a:off x="4663439" y="3051142"/>
            <a:ext cx="2956576" cy="3486784"/>
            <a:chOff x="4663439" y="3051142"/>
            <a:chExt cx="2956576" cy="34867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8CE611BA-52C8-40DA-A486-F1307428627F}"/>
                </a:ext>
              </a:extLst>
            </p:cNvPr>
            <p:cNvSpPr/>
            <p:nvPr/>
          </p:nvSpPr>
          <p:spPr>
            <a:xfrm>
              <a:off x="4663439" y="3051142"/>
              <a:ext cx="2194536" cy="2103097"/>
            </a:xfrm>
            <a:prstGeom prst="wedgeRoundRectCallout">
              <a:avLst>
                <a:gd name="adj1" fmla="val 38016"/>
                <a:gd name="adj2" fmla="val 84464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Select a 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u="sng" dirty="0">
                  <a:solidFill>
                    <a:schemeClr val="tx1"/>
                  </a:solidFill>
                </a:rPr>
                <a:t>Printed</a:t>
              </a:r>
              <a:r>
                <a:rPr lang="en-US" sz="3200" b="1" dirty="0">
                  <a:solidFill>
                    <a:schemeClr val="tx1"/>
                  </a:solidFill>
                </a:rPr>
                <a:t> 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F1E5186-6687-4BF6-AEB9-D511698A0300}"/>
                </a:ext>
              </a:extLst>
            </p:cNvPr>
            <p:cNvSpPr/>
            <p:nvPr/>
          </p:nvSpPr>
          <p:spPr>
            <a:xfrm>
              <a:off x="5852146" y="5943565"/>
              <a:ext cx="1767869" cy="5943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7CDC1D-4619-4858-9FF3-86B847801350}"/>
              </a:ext>
            </a:extLst>
          </p:cNvPr>
          <p:cNvGrpSpPr/>
          <p:nvPr/>
        </p:nvGrpSpPr>
        <p:grpSpPr>
          <a:xfrm>
            <a:off x="343641" y="3133014"/>
            <a:ext cx="2948213" cy="3404912"/>
            <a:chOff x="343641" y="3133014"/>
            <a:chExt cx="2948213" cy="34049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6F163-E499-410E-89CC-8CBC2986DF03}"/>
                </a:ext>
              </a:extLst>
            </p:cNvPr>
            <p:cNvSpPr/>
            <p:nvPr/>
          </p:nvSpPr>
          <p:spPr>
            <a:xfrm>
              <a:off x="1523985" y="5943565"/>
              <a:ext cx="1767869" cy="5943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3C1B549-3BD6-4D3A-BA24-AC4F5937B64C}"/>
                </a:ext>
              </a:extLst>
            </p:cNvPr>
            <p:cNvSpPr/>
            <p:nvPr/>
          </p:nvSpPr>
          <p:spPr>
            <a:xfrm>
              <a:off x="343641" y="3133014"/>
              <a:ext cx="2194536" cy="2103097"/>
            </a:xfrm>
            <a:prstGeom prst="wedgeRoundRectCallout">
              <a:avLst>
                <a:gd name="adj1" fmla="val 43170"/>
                <a:gd name="adj2" fmla="val 82222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Select an 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u="sng" dirty="0">
                  <a:solidFill>
                    <a:schemeClr val="tx1"/>
                  </a:solidFill>
                </a:rPr>
                <a:t>Online</a:t>
              </a:r>
              <a:r>
                <a:rPr lang="en-US" sz="3200" b="1" dirty="0">
                  <a:solidFill>
                    <a:schemeClr val="tx1"/>
                  </a:solidFill>
                </a:rPr>
                <a:t> Path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00C6D76-FDE2-4C08-B2FC-0621CCC22266}"/>
              </a:ext>
            </a:extLst>
          </p:cNvPr>
          <p:cNvSpPr/>
          <p:nvPr/>
        </p:nvSpPr>
        <p:spPr>
          <a:xfrm>
            <a:off x="3657610" y="2697488"/>
            <a:ext cx="723149" cy="27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2BCAD-5121-4EC2-840D-58BA5BE91DB0}"/>
              </a:ext>
            </a:extLst>
          </p:cNvPr>
          <p:cNvSpPr/>
          <p:nvPr/>
        </p:nvSpPr>
        <p:spPr>
          <a:xfrm>
            <a:off x="7999559" y="2674884"/>
            <a:ext cx="723149" cy="27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$25</a:t>
            </a:r>
          </a:p>
        </p:txBody>
      </p:sp>
    </p:spTree>
    <p:extLst>
      <p:ext uri="{BB962C8B-B14F-4D97-AF65-F5344CB8AC3E}">
        <p14:creationId xmlns:p14="http://schemas.microsoft.com/office/powerpoint/2010/main" val="36788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293" r="2930" b="4805"/>
          <a:stretch/>
        </p:blipFill>
        <p:spPr bwMode="auto">
          <a:xfrm>
            <a:off x="1686040" y="468329"/>
            <a:ext cx="5771920" cy="58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71F4C-F2EE-4868-8B87-460BA07F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3" y="563410"/>
            <a:ext cx="6135100" cy="6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265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2536</TotalTime>
  <Words>247</Words>
  <Application>Microsoft Office PowerPoint</Application>
  <PresentationFormat>On-screen Show (4:3)</PresentationFormat>
  <Paragraphs>72</Paragraphs>
  <Slides>34</Slides>
  <Notes>4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Webdings</vt:lpstr>
      <vt:lpstr>Wingdings</vt:lpstr>
      <vt:lpstr>ヒラギノ角ゴ Pro W3</vt:lpstr>
      <vt:lpstr>Powerpoint Template</vt:lpstr>
      <vt:lpstr>Pathways  Fast Start</vt:lpstr>
      <vt:lpstr>PowerPoint Presentation</vt:lpstr>
      <vt:lpstr>The Hardest Part of Any Project …</vt:lpstr>
      <vt:lpstr>Enter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Details on Any Path</vt:lpstr>
      <vt:lpstr>Enter Pathways Select a Path Open Your First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this Presentation d57tm.org/pathways</vt:lpstr>
      <vt:lpstr>PowerPoint Presentation</vt:lpstr>
      <vt:lpstr>PowerPoint Presentation</vt:lpstr>
      <vt:lpstr>Completing  Projects,  Levels and  Awards  Online</vt:lpstr>
      <vt:lpstr>Completing Projects, Levels and Awards Online Who Does What?</vt:lpstr>
      <vt:lpstr>Reopen Project in Base Camp</vt:lpstr>
      <vt:lpstr>PowerPoint Presentation</vt:lpstr>
      <vt:lpstr>PowerPoint Presentation</vt:lpstr>
      <vt:lpstr>Completing Projects, Levels and Awards Online</vt:lpstr>
      <vt:lpstr>PowerPoint Presentation</vt:lpstr>
      <vt:lpstr>PowerPoint Presentation</vt:lpstr>
      <vt:lpstr>Completing Projects, Levels and Awards Online</vt:lpstr>
      <vt:lpstr>PowerPoint Presentation</vt:lpstr>
      <vt:lpstr>Completing Projects, Levels and Awards Online</vt:lpstr>
      <vt:lpstr>What Can YOU Do to Help?</vt:lpstr>
      <vt:lpstr>Get Started on Pathways!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Markl</dc:creator>
  <cp:lastModifiedBy>George</cp:lastModifiedBy>
  <cp:revision>73</cp:revision>
  <cp:lastPrinted>2017-11-02T01:29:43Z</cp:lastPrinted>
  <dcterms:created xsi:type="dcterms:W3CDTF">2017-09-04T22:12:46Z</dcterms:created>
  <dcterms:modified xsi:type="dcterms:W3CDTF">2017-12-06T02:56:22Z</dcterms:modified>
</cp:coreProperties>
</file>